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94" r:id="rId3"/>
    <p:sldId id="256" r:id="rId4"/>
    <p:sldId id="299" r:id="rId5"/>
    <p:sldId id="297" r:id="rId6"/>
    <p:sldId id="300" r:id="rId7"/>
    <p:sldId id="298" r:id="rId8"/>
    <p:sldId id="295" r:id="rId9"/>
    <p:sldId id="258" r:id="rId10"/>
    <p:sldId id="257" r:id="rId11"/>
    <p:sldId id="259" r:id="rId12"/>
    <p:sldId id="260" r:id="rId13"/>
    <p:sldId id="261" r:id="rId14"/>
    <p:sldId id="262" r:id="rId15"/>
    <p:sldId id="263" r:id="rId16"/>
    <p:sldId id="264" r:id="rId17"/>
    <p:sldId id="265" r:id="rId18"/>
    <p:sldId id="266" r:id="rId19"/>
    <p:sldId id="267" r:id="rId20"/>
    <p:sldId id="269" r:id="rId21"/>
    <p:sldId id="268" r:id="rId22"/>
    <p:sldId id="270" r:id="rId23"/>
    <p:sldId id="271" r:id="rId24"/>
    <p:sldId id="273" r:id="rId25"/>
    <p:sldId id="274" r:id="rId26"/>
    <p:sldId id="276" r:id="rId27"/>
    <p:sldId id="277" r:id="rId28"/>
    <p:sldId id="275" r:id="rId29"/>
    <p:sldId id="282" r:id="rId30"/>
    <p:sldId id="283" r:id="rId31"/>
    <p:sldId id="284" r:id="rId32"/>
    <p:sldId id="285" r:id="rId33"/>
    <p:sldId id="289" r:id="rId34"/>
    <p:sldId id="290" r:id="rId35"/>
    <p:sldId id="291" r:id="rId36"/>
    <p:sldId id="292" r:id="rId37"/>
    <p:sldId id="293" r:id="rId38"/>
    <p:sldId id="280" r:id="rId39"/>
    <p:sldId id="281" r:id="rId40"/>
    <p:sldId id="279" r:id="rId41"/>
    <p:sldId id="287" r:id="rId42"/>
    <p:sldId id="278" r:id="rId43"/>
    <p:sldId id="286" r:id="rId44"/>
    <p:sldId id="272" r:id="rId45"/>
    <p:sldId id="301" r:id="rId4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92" d="100"/>
          <a:sy n="92" d="100"/>
        </p:scale>
        <p:origin x="93"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a:t>模型使用量</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使用量</c:v>
                </c:pt>
              </c:strCache>
            </c:strRef>
          </c:tx>
          <c:spPr>
            <a:solidFill>
              <a:schemeClr val="accent1"/>
            </a:solidFill>
            <a:ln>
              <a:noFill/>
            </a:ln>
            <a:effectLst/>
          </c:spPr>
          <c:invertIfNegative val="0"/>
          <c:cat>
            <c:strRef>
              <c:f>Sheet1!$A$2:$A$10</c:f>
              <c:strCache>
                <c:ptCount val="9"/>
                <c:pt idx="0">
                  <c:v>SVM</c:v>
                </c:pt>
                <c:pt idx="1">
                  <c:v>神经网络</c:v>
                </c:pt>
                <c:pt idx="2">
                  <c:v>集成学习</c:v>
                </c:pt>
                <c:pt idx="3">
                  <c:v>KNN</c:v>
                </c:pt>
                <c:pt idx="4">
                  <c:v>回归模型</c:v>
                </c:pt>
                <c:pt idx="5">
                  <c:v>决策树</c:v>
                </c:pt>
                <c:pt idx="6">
                  <c:v>朴素贝叶斯</c:v>
                </c:pt>
                <c:pt idx="7">
                  <c:v>判别分析</c:v>
                </c:pt>
                <c:pt idx="8">
                  <c:v>其他</c:v>
                </c:pt>
              </c:strCache>
            </c:strRef>
          </c:cat>
          <c:val>
            <c:numRef>
              <c:f>Sheet1!$B$2:$B$10</c:f>
              <c:numCache>
                <c:formatCode>General</c:formatCode>
                <c:ptCount val="9"/>
                <c:pt idx="0">
                  <c:v>132</c:v>
                </c:pt>
                <c:pt idx="1">
                  <c:v>76</c:v>
                </c:pt>
                <c:pt idx="2">
                  <c:v>82</c:v>
                </c:pt>
                <c:pt idx="3">
                  <c:v>33</c:v>
                </c:pt>
                <c:pt idx="4">
                  <c:v>31</c:v>
                </c:pt>
                <c:pt idx="5">
                  <c:v>28</c:v>
                </c:pt>
                <c:pt idx="6">
                  <c:v>26</c:v>
                </c:pt>
                <c:pt idx="7">
                  <c:v>12</c:v>
                </c:pt>
                <c:pt idx="8">
                  <c:v>28</c:v>
                </c:pt>
              </c:numCache>
            </c:numRef>
          </c:val>
          <c:extLst>
            <c:ext xmlns:c16="http://schemas.microsoft.com/office/drawing/2014/chart" uri="{C3380CC4-5D6E-409C-BE32-E72D297353CC}">
              <c16:uniqueId val="{00000000-3F6B-4C8E-8A3F-69E5298C8EB2}"/>
            </c:ext>
          </c:extLst>
        </c:ser>
        <c:dLbls>
          <c:showLegendKey val="0"/>
          <c:showVal val="0"/>
          <c:showCatName val="0"/>
          <c:showSerName val="0"/>
          <c:showPercent val="0"/>
          <c:showBubbleSize val="0"/>
        </c:dLbls>
        <c:gapWidth val="219"/>
        <c:overlap val="-27"/>
        <c:axId val="552127056"/>
        <c:axId val="552129136"/>
      </c:barChart>
      <c:catAx>
        <c:axId val="5521270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52129136"/>
        <c:crosses val="autoZero"/>
        <c:auto val="1"/>
        <c:lblAlgn val="ctr"/>
        <c:lblOffset val="100"/>
        <c:noMultiLvlLbl val="0"/>
      </c:catAx>
      <c:valAx>
        <c:axId val="552129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521270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tmp>
</file>

<file path=ppt/media/image10.tmp>
</file>

<file path=ppt/media/image11.tmp>
</file>

<file path=ppt/media/image12.tmp>
</file>

<file path=ppt/media/image13.tmp>
</file>

<file path=ppt/media/image14.tmp>
</file>

<file path=ppt/media/image15.png>
</file>

<file path=ppt/media/image16.tmp>
</file>

<file path=ppt/media/image17.tmp>
</file>

<file path=ppt/media/image18.tmp>
</file>

<file path=ppt/media/image19.png>
</file>

<file path=ppt/media/image2.tmp>
</file>

<file path=ppt/media/image20.png>
</file>

<file path=ppt/media/image21.png>
</file>

<file path=ppt/media/image22.tmp>
</file>

<file path=ppt/media/image23.tmp>
</file>

<file path=ppt/media/image24.tmp>
</file>

<file path=ppt/media/image25.tmp>
</file>

<file path=ppt/media/image26.png>
</file>

<file path=ppt/media/image27.png>
</file>

<file path=ppt/media/image28.png>
</file>

<file path=ppt/media/image3.tmp>
</file>

<file path=ppt/media/image4.tmp>
</file>

<file path=ppt/media/image5.tmp>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0AE1DD-A8BD-96D7-4CAA-9424755A44B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0BC90E93-6066-E54A-A87C-70CA389040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F275D51-7EB5-FD98-0625-FF6254B89463}"/>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5" name="页脚占位符 4">
            <a:extLst>
              <a:ext uri="{FF2B5EF4-FFF2-40B4-BE49-F238E27FC236}">
                <a16:creationId xmlns:a16="http://schemas.microsoft.com/office/drawing/2014/main" id="{2C992275-5F85-7E5E-2729-89EAB4F1DE3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E412B22-6DD6-ABE6-C58A-45412213940F}"/>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9028043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D43FAA-733A-0C18-08D3-9393F7677BE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3AFF1A8-3033-BF53-39D7-31FDBF24C3F5}"/>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9F1A54C-569D-D990-EE48-AE06070E7883}"/>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5" name="页脚占位符 4">
            <a:extLst>
              <a:ext uri="{FF2B5EF4-FFF2-40B4-BE49-F238E27FC236}">
                <a16:creationId xmlns:a16="http://schemas.microsoft.com/office/drawing/2014/main" id="{B81D2587-D42B-E98D-EBD2-319E1AB1CAF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5E4C6A0-D316-2A06-BB5A-C29AD032134B}"/>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558630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2AA2E95-F336-FF5E-EEC7-0CDD4C172C7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ED36029-4141-B0C5-73EC-BB74D52A0488}"/>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DD25692-13BA-DEFB-11FF-DA78A381BEF1}"/>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5" name="页脚占位符 4">
            <a:extLst>
              <a:ext uri="{FF2B5EF4-FFF2-40B4-BE49-F238E27FC236}">
                <a16:creationId xmlns:a16="http://schemas.microsoft.com/office/drawing/2014/main" id="{3E543B78-C0E9-B25E-BA84-F01B9F9C3E3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D29672C-4AAE-623F-360E-C8678F700ACB}"/>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267633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52023-101D-5D50-9E7F-7BADC21804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94E47CE-540D-24FD-B8D3-4CCD2DFD84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621F23-BA5C-9644-9DB7-81816610793F}"/>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5" name="Footer Placeholder 4">
            <a:extLst>
              <a:ext uri="{FF2B5EF4-FFF2-40B4-BE49-F238E27FC236}">
                <a16:creationId xmlns:a16="http://schemas.microsoft.com/office/drawing/2014/main" id="{61826890-95DF-8CA1-5F6E-A716DC17AA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17E7BC-23CD-7E3D-3AD0-4536175FE4D2}"/>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26459114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91930-7844-ABB7-345C-8B1DF90727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C818F0-92CC-34C2-6F16-6818075784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B54D86-E385-4E45-11C3-4B9906E42E5D}"/>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5" name="Footer Placeholder 4">
            <a:extLst>
              <a:ext uri="{FF2B5EF4-FFF2-40B4-BE49-F238E27FC236}">
                <a16:creationId xmlns:a16="http://schemas.microsoft.com/office/drawing/2014/main" id="{2452D5C5-C9EC-C0FC-0750-1A4A54D586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4DBC58-AA0B-ECC1-E503-8F1628435DD4}"/>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3317744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AABE2-A808-6FA0-1864-7C0BA06F9D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D80F1B-199C-6966-F106-A8688E673C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46A103-C820-235A-64FA-0E9870A5C500}"/>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5" name="Footer Placeholder 4">
            <a:extLst>
              <a:ext uri="{FF2B5EF4-FFF2-40B4-BE49-F238E27FC236}">
                <a16:creationId xmlns:a16="http://schemas.microsoft.com/office/drawing/2014/main" id="{D1F8C858-98E4-D09A-63DD-2C7097A1EA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E10EB3-AD56-B080-29E2-E46C30D757AE}"/>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15359618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880D-AEB8-5019-5F55-FD2FA45E04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F21F86-8D0E-B2AA-FECA-1B3F4CD78B7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75BB2B-ADA0-99EA-FCA9-8ECF65F89A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C589D9D-F377-FE8D-C908-0B07861BEB8A}"/>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6" name="Footer Placeholder 5">
            <a:extLst>
              <a:ext uri="{FF2B5EF4-FFF2-40B4-BE49-F238E27FC236}">
                <a16:creationId xmlns:a16="http://schemas.microsoft.com/office/drawing/2014/main" id="{339E0B98-80E8-5375-2819-D3F51D14AE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FC3C50-E288-7DA5-E417-EC579C8130F5}"/>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40903807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F6EAF-66BE-7C26-86DA-AA527C4E12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18B39D9-B7EB-5A2C-84F1-5AD4AC0D81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97B255-D0C0-C25A-AD1D-C5F6F8B7D2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892A65-95A9-24DD-3242-47F5AF066F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5685BD-BC6F-4122-CA68-4C159D73F3B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20D9DC5-B808-D222-EB6A-348A2326CE38}"/>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8" name="Footer Placeholder 7">
            <a:extLst>
              <a:ext uri="{FF2B5EF4-FFF2-40B4-BE49-F238E27FC236}">
                <a16:creationId xmlns:a16="http://schemas.microsoft.com/office/drawing/2014/main" id="{761F6319-B7D6-41CB-66FD-C031FFAFC62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1EDABC9-6F99-A188-4004-962C6914B7CC}"/>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5943489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61500-28ED-0795-B0B9-DEE16F168D1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D3CCC1-5A71-79E5-C4C3-4D805AE56248}"/>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4" name="Footer Placeholder 3">
            <a:extLst>
              <a:ext uri="{FF2B5EF4-FFF2-40B4-BE49-F238E27FC236}">
                <a16:creationId xmlns:a16="http://schemas.microsoft.com/office/drawing/2014/main" id="{F0BDFCC5-E526-90C0-56B5-94C94935B44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6FDE60-8DB1-93E9-1F21-DA1C8447F715}"/>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834113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CB008B-A2B4-0B5E-2DDA-E22F05151E00}"/>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3" name="Footer Placeholder 2">
            <a:extLst>
              <a:ext uri="{FF2B5EF4-FFF2-40B4-BE49-F238E27FC236}">
                <a16:creationId xmlns:a16="http://schemas.microsoft.com/office/drawing/2014/main" id="{B32DA623-2849-134F-E7E4-E4B1D272F97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2495926-1AEF-E219-1C58-BF75192BE045}"/>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18087287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C007-70F9-E393-F312-9328755F0F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A8890F7-7247-55E1-FEED-BB292DEAED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B6C038-1D24-105C-5F49-0909CC7F8F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122B86-B885-2FA5-5B7E-6FE0A9D8C537}"/>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6" name="Footer Placeholder 5">
            <a:extLst>
              <a:ext uri="{FF2B5EF4-FFF2-40B4-BE49-F238E27FC236}">
                <a16:creationId xmlns:a16="http://schemas.microsoft.com/office/drawing/2014/main" id="{C9B0A860-A5CF-7B49-CA01-9970727CBA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646B5D-E43D-EE09-DB78-B17BCC86126A}"/>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388703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93A41A-F3F2-4B4C-7770-BFD6158E5AF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31FF578-3765-C6FE-D792-B5F060DDE79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9870EFD-39E7-11E7-E730-049A8F4A3A51}"/>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5" name="页脚占位符 4">
            <a:extLst>
              <a:ext uri="{FF2B5EF4-FFF2-40B4-BE49-F238E27FC236}">
                <a16:creationId xmlns:a16="http://schemas.microsoft.com/office/drawing/2014/main" id="{6F2F19B5-A3DB-5133-15F9-2745E69D5C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883B693-329F-522D-40A9-2FF30E7FACF4}"/>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30538585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F6A4D-1012-56C3-C590-0C5302C07E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FE1030A-21E1-32FB-DC5A-482E032F7B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9D3032-0268-25B9-78F6-E851208D2A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9AED63-B5AB-8B64-A742-BDE09A7D4D89}"/>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6" name="Footer Placeholder 5">
            <a:extLst>
              <a:ext uri="{FF2B5EF4-FFF2-40B4-BE49-F238E27FC236}">
                <a16:creationId xmlns:a16="http://schemas.microsoft.com/office/drawing/2014/main" id="{C3D74FE3-B766-D72A-D2C9-4225644C8D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7BF350-26BC-6C58-9ADD-20D9644B3FAD}"/>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32268158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2BABD-6061-087D-A09B-B2752EBB8D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381023-7957-758C-0A25-FAA7A5FDDD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D19073-2A1A-B884-CA39-B334BB80563A}"/>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5" name="Footer Placeholder 4">
            <a:extLst>
              <a:ext uri="{FF2B5EF4-FFF2-40B4-BE49-F238E27FC236}">
                <a16:creationId xmlns:a16="http://schemas.microsoft.com/office/drawing/2014/main" id="{0D03304D-0E14-2963-7363-E0A3BDDFCF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705040-864C-1AA6-0A7E-4B2A4D31BF6E}"/>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34115809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68259F-6637-875D-2275-91515F17B13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120072-4FDF-E675-2BB3-7572CA41C8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5C7E85-534B-8D16-A912-C7B2B4DFD92F}"/>
              </a:ext>
            </a:extLst>
          </p:cNvPr>
          <p:cNvSpPr>
            <a:spLocks noGrp="1"/>
          </p:cNvSpPr>
          <p:nvPr>
            <p:ph type="dt" sz="half" idx="10"/>
          </p:nvPr>
        </p:nvSpPr>
        <p:spPr/>
        <p:txBody>
          <a:bodyPr/>
          <a:lstStyle/>
          <a:p>
            <a:fld id="{C185F7AD-3BBD-4816-8EB2-2B0685FB5B91}" type="datetimeFigureOut">
              <a:rPr lang="en-US" smtClean="0"/>
              <a:t>1/16/2023</a:t>
            </a:fld>
            <a:endParaRPr lang="en-US"/>
          </a:p>
        </p:txBody>
      </p:sp>
      <p:sp>
        <p:nvSpPr>
          <p:cNvPr id="5" name="Footer Placeholder 4">
            <a:extLst>
              <a:ext uri="{FF2B5EF4-FFF2-40B4-BE49-F238E27FC236}">
                <a16:creationId xmlns:a16="http://schemas.microsoft.com/office/drawing/2014/main" id="{9D5FB7AF-1982-7E21-D238-3595E9EB1F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835CD-0290-F0BB-DBEB-44B11F78CAC9}"/>
              </a:ext>
            </a:extLst>
          </p:cNvPr>
          <p:cNvSpPr>
            <a:spLocks noGrp="1"/>
          </p:cNvSpPr>
          <p:nvPr>
            <p:ph type="sldNum" sz="quarter" idx="12"/>
          </p:nvPr>
        </p:nvSpPr>
        <p:spPr/>
        <p:txBody>
          <a:bodyPr/>
          <a:lstStyle/>
          <a:p>
            <a:fld id="{DEE6E05E-EB38-41C9-B16A-1B4D33B3FA6D}" type="slidenum">
              <a:rPr lang="en-US" smtClean="0"/>
              <a:t>‹#›</a:t>
            </a:fld>
            <a:endParaRPr lang="en-US"/>
          </a:p>
        </p:txBody>
      </p:sp>
    </p:spTree>
    <p:extLst>
      <p:ext uri="{BB962C8B-B14F-4D97-AF65-F5344CB8AC3E}">
        <p14:creationId xmlns:p14="http://schemas.microsoft.com/office/powerpoint/2010/main" val="3780110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8BE484-EBE9-2010-62E9-E7D9E738271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81707705-EB03-997B-CAAD-8B25E378B2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84DA340-FB8F-76C2-F1C9-0B6174186F30}"/>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5" name="页脚占位符 4">
            <a:extLst>
              <a:ext uri="{FF2B5EF4-FFF2-40B4-BE49-F238E27FC236}">
                <a16:creationId xmlns:a16="http://schemas.microsoft.com/office/drawing/2014/main" id="{61899FBE-2FB4-ADE7-B975-F6AA66596DD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A70FC10-38B2-68C8-8564-D3852BFE252B}"/>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1501169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AE917F-6C75-8D90-55AC-D847B232AA5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FB754B0-A9C8-779E-D804-D3BE2B018549}"/>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CF7CA65-8BCF-5EDC-91BA-8522A9391CE9}"/>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260BB7FB-1EAD-3B35-E87F-9AB5B660739C}"/>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6" name="页脚占位符 5">
            <a:extLst>
              <a:ext uri="{FF2B5EF4-FFF2-40B4-BE49-F238E27FC236}">
                <a16:creationId xmlns:a16="http://schemas.microsoft.com/office/drawing/2014/main" id="{BB4335CA-EBB0-42D8-F498-5DCAB9BB71D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D2B2931-A798-5C8D-096D-F77225639489}"/>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4010213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96938F-7D42-A927-7668-AE50B153770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D527688-BCEA-061A-9640-AA2A62D8E20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33B765F-F76B-634B-A979-5BB8357D2A4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1DC78D4-43E4-6507-7E8D-ADA71C922A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1670235-104B-C5A3-3BEC-970D61C7C691}"/>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BE763C4E-7545-5ED7-6929-71837217F6F7}"/>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8" name="页脚占位符 7">
            <a:extLst>
              <a:ext uri="{FF2B5EF4-FFF2-40B4-BE49-F238E27FC236}">
                <a16:creationId xmlns:a16="http://schemas.microsoft.com/office/drawing/2014/main" id="{B63F4666-DE25-AA6E-02B2-8FFBC4194F1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9F7363D-2856-E507-4FBD-0F02D8D65625}"/>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1613481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1CF5CF-002A-0BA1-1BB4-4D83ADA0B7FB}"/>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4D882D6-E99B-EF09-4B8B-EE5C1925910A}"/>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4" name="页脚占位符 3">
            <a:extLst>
              <a:ext uri="{FF2B5EF4-FFF2-40B4-BE49-F238E27FC236}">
                <a16:creationId xmlns:a16="http://schemas.microsoft.com/office/drawing/2014/main" id="{0A5F7C1D-D204-2670-39EC-7F708428CD66}"/>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643ED44-133E-DA3A-FDAC-B023B33D38C0}"/>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3178804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1CC9DB0-EC9C-B90F-167E-D52E3DCFA7C9}"/>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3" name="页脚占位符 2">
            <a:extLst>
              <a:ext uri="{FF2B5EF4-FFF2-40B4-BE49-F238E27FC236}">
                <a16:creationId xmlns:a16="http://schemas.microsoft.com/office/drawing/2014/main" id="{C3740010-E148-0623-79E9-72EF2CEABDD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2CBC38BF-3F73-6177-63B0-BFD05307008F}"/>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4214218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BE321F-DEF8-9C4D-7FC8-080B5FA9F4C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C05BAFE8-A81C-A7B7-4FEF-C931773A4A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369041E-D80B-C316-1229-7EECA0EA6D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7ECC6CD-CF37-1748-572F-6687F8EA9B2F}"/>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6" name="页脚占位符 5">
            <a:extLst>
              <a:ext uri="{FF2B5EF4-FFF2-40B4-BE49-F238E27FC236}">
                <a16:creationId xmlns:a16="http://schemas.microsoft.com/office/drawing/2014/main" id="{8A9DC0A5-A1AE-E59A-8411-AA978E5AE26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B66E078-F288-D2C7-BEB9-BAE482468CD4}"/>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387035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47FE79-45C6-FBAC-6B5A-DB36796147B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9467BB01-53E8-7FEE-48F8-3CCCA03542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B2161A2-9352-1A91-B3BA-3EE7CD7344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A4E69D8-1EA9-27DE-3A3F-FF6B63D874C8}"/>
              </a:ext>
            </a:extLst>
          </p:cNvPr>
          <p:cNvSpPr>
            <a:spLocks noGrp="1"/>
          </p:cNvSpPr>
          <p:nvPr>
            <p:ph type="dt" sz="half" idx="10"/>
          </p:nvPr>
        </p:nvSpPr>
        <p:spPr/>
        <p:txBody>
          <a:bodyPr/>
          <a:lstStyle/>
          <a:p>
            <a:fld id="{0F879A66-C839-4EE3-81E6-93E5706FBC81}" type="datetimeFigureOut">
              <a:rPr lang="zh-CN" altLang="en-US" smtClean="0"/>
              <a:t>2023/1/16</a:t>
            </a:fld>
            <a:endParaRPr lang="zh-CN" altLang="en-US"/>
          </a:p>
        </p:txBody>
      </p:sp>
      <p:sp>
        <p:nvSpPr>
          <p:cNvPr id="6" name="页脚占位符 5">
            <a:extLst>
              <a:ext uri="{FF2B5EF4-FFF2-40B4-BE49-F238E27FC236}">
                <a16:creationId xmlns:a16="http://schemas.microsoft.com/office/drawing/2014/main" id="{5486597C-544F-7FF4-8347-54F26431DDB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39E12D0-9E95-ADCD-C40E-1DE566594A35}"/>
              </a:ext>
            </a:extLst>
          </p:cNvPr>
          <p:cNvSpPr>
            <a:spLocks noGrp="1"/>
          </p:cNvSpPr>
          <p:nvPr>
            <p:ph type="sldNum" sz="quarter" idx="12"/>
          </p:nvPr>
        </p:nvSpPr>
        <p:spPr/>
        <p:txBody>
          <a:body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132399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803B4AD-60FB-35E0-51C6-1F04945181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836D433-0710-0C56-0BE8-A86261DF4F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C5569D3-B22B-F19C-D445-2962227234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879A66-C839-4EE3-81E6-93E5706FBC81}" type="datetimeFigureOut">
              <a:rPr lang="zh-CN" altLang="en-US" smtClean="0"/>
              <a:t>2023/1/16</a:t>
            </a:fld>
            <a:endParaRPr lang="zh-CN" altLang="en-US"/>
          </a:p>
        </p:txBody>
      </p:sp>
      <p:sp>
        <p:nvSpPr>
          <p:cNvPr id="5" name="页脚占位符 4">
            <a:extLst>
              <a:ext uri="{FF2B5EF4-FFF2-40B4-BE49-F238E27FC236}">
                <a16:creationId xmlns:a16="http://schemas.microsoft.com/office/drawing/2014/main" id="{85163E4A-053E-9E44-393A-E9C6249044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0E1918B-738D-AB8E-9E95-7CF3FE41C0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4D353E-7830-44C4-BB03-A882BBF536FE}" type="slidenum">
              <a:rPr lang="zh-CN" altLang="en-US" smtClean="0"/>
              <a:t>‹#›</a:t>
            </a:fld>
            <a:endParaRPr lang="zh-CN" altLang="en-US"/>
          </a:p>
        </p:txBody>
      </p:sp>
    </p:spTree>
    <p:extLst>
      <p:ext uri="{BB962C8B-B14F-4D97-AF65-F5344CB8AC3E}">
        <p14:creationId xmlns:p14="http://schemas.microsoft.com/office/powerpoint/2010/main" val="25536218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E6F319-FA00-F1A3-DFFF-543E3F826A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A15F6A-F1F4-6FB3-2CD5-924B0B9A6A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6BEDE8-2666-46BC-3675-CBB20463E0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85F7AD-3BBD-4816-8EB2-2B0685FB5B91}" type="datetimeFigureOut">
              <a:rPr lang="en-US" smtClean="0"/>
              <a:t>1/16/2023</a:t>
            </a:fld>
            <a:endParaRPr lang="en-US"/>
          </a:p>
        </p:txBody>
      </p:sp>
      <p:sp>
        <p:nvSpPr>
          <p:cNvPr id="5" name="Footer Placeholder 4">
            <a:extLst>
              <a:ext uri="{FF2B5EF4-FFF2-40B4-BE49-F238E27FC236}">
                <a16:creationId xmlns:a16="http://schemas.microsoft.com/office/drawing/2014/main" id="{A653A430-FD65-DAA6-F188-55E346A3AB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F4C2866-5708-C26D-00AF-EAB877CB37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6E05E-EB38-41C9-B16A-1B4D33B3FA6D}" type="slidenum">
              <a:rPr lang="en-US" smtClean="0"/>
              <a:t>‹#›</a:t>
            </a:fld>
            <a:endParaRPr lang="en-US"/>
          </a:p>
        </p:txBody>
      </p:sp>
    </p:spTree>
    <p:extLst>
      <p:ext uri="{BB962C8B-B14F-4D97-AF65-F5344CB8AC3E}">
        <p14:creationId xmlns:p14="http://schemas.microsoft.com/office/powerpoint/2010/main" val="74059080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tmp"/><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image" Target="../media/image12.tmp"/><Relationship Id="rId1" Type="http://schemas.openxmlformats.org/officeDocument/2006/relationships/slideLayout" Target="../slideLayouts/slideLayout1.xml"/><Relationship Id="rId4" Type="http://schemas.openxmlformats.org/officeDocument/2006/relationships/image" Target="../media/image14.tmp"/></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7.tmp"/><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tmp"/><Relationship Id="rId2" Type="http://schemas.openxmlformats.org/officeDocument/2006/relationships/image" Target="../media/image22.tmp"/><Relationship Id="rId1" Type="http://schemas.openxmlformats.org/officeDocument/2006/relationships/slideLayout" Target="../slideLayouts/slideLayout1.xml"/><Relationship Id="rId4" Type="http://schemas.openxmlformats.org/officeDocument/2006/relationships/image" Target="../media/image24.tmp"/></Relationships>
</file>

<file path=ppt/slides/_rels/slide35.xml.rels><?xml version="1.0" encoding="UTF-8" standalone="yes"?>
<Relationships xmlns="http://schemas.openxmlformats.org/package/2006/relationships"><Relationship Id="rId2" Type="http://schemas.openxmlformats.org/officeDocument/2006/relationships/image" Target="../media/image25.tmp"/><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D131E-F38C-1FF9-A367-9BA54E3FE920}"/>
              </a:ext>
            </a:extLst>
          </p:cNvPr>
          <p:cNvSpPr>
            <a:spLocks noGrp="1"/>
          </p:cNvSpPr>
          <p:nvPr>
            <p:ph type="ctrTitle"/>
          </p:nvPr>
        </p:nvSpPr>
        <p:spPr/>
        <p:txBody>
          <a:bodyPr>
            <a:normAutofit fontScale="90000"/>
          </a:bodyPr>
          <a:lstStyle/>
          <a:p>
            <a:r>
              <a:rPr lang="en-US" altLang="zh-CN" dirty="0">
                <a:latin typeface="+mn-ea"/>
                <a:ea typeface="+mn-ea"/>
              </a:rPr>
              <a:t>Levodopa response clinical prediction: How much could we learn from neuroimaging </a:t>
            </a:r>
            <a:endParaRPr lang="en-US" dirty="0">
              <a:latin typeface="+mn-ea"/>
              <a:ea typeface="+mn-ea"/>
            </a:endParaRPr>
          </a:p>
        </p:txBody>
      </p:sp>
      <p:sp>
        <p:nvSpPr>
          <p:cNvPr id="3" name="Subtitle 2">
            <a:extLst>
              <a:ext uri="{FF2B5EF4-FFF2-40B4-BE49-F238E27FC236}">
                <a16:creationId xmlns:a16="http://schemas.microsoft.com/office/drawing/2014/main" id="{E3C0749D-7A3D-83EC-87FC-6AFA655B69FB}"/>
              </a:ext>
            </a:extLst>
          </p:cNvPr>
          <p:cNvSpPr>
            <a:spLocks noGrp="1"/>
          </p:cNvSpPr>
          <p:nvPr>
            <p:ph type="subTitle" idx="1"/>
          </p:nvPr>
        </p:nvSpPr>
        <p:spPr/>
        <p:txBody>
          <a:bodyPr>
            <a:normAutofit/>
          </a:bodyPr>
          <a:lstStyle/>
          <a:p>
            <a:endParaRPr lang="en-US" altLang="zh-CN" dirty="0">
              <a:latin typeface="+mn-ea"/>
            </a:endParaRPr>
          </a:p>
          <a:p>
            <a:r>
              <a:rPr lang="zh-CN" altLang="en-US" dirty="0">
                <a:latin typeface="+mn-ea"/>
              </a:rPr>
              <a:t>结构影像对左旋多巴预测有多大贡献？</a:t>
            </a:r>
            <a:endParaRPr lang="en-US" dirty="0">
              <a:latin typeface="+mn-ea"/>
            </a:endParaRPr>
          </a:p>
        </p:txBody>
      </p:sp>
    </p:spTree>
    <p:extLst>
      <p:ext uri="{BB962C8B-B14F-4D97-AF65-F5344CB8AC3E}">
        <p14:creationId xmlns:p14="http://schemas.microsoft.com/office/powerpoint/2010/main" val="3713011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The amplitude of low-frequency fluctuation predicts levodopa treatment response in patients with Parkinson's disease</a:t>
            </a:r>
            <a:endParaRPr lang="zh-CN" altLang="en-US" sz="2800" b="1" dirty="0"/>
          </a:p>
        </p:txBody>
      </p:sp>
      <p:sp>
        <p:nvSpPr>
          <p:cNvPr id="14" name="文本框 13">
            <a:extLst>
              <a:ext uri="{FF2B5EF4-FFF2-40B4-BE49-F238E27FC236}">
                <a16:creationId xmlns:a16="http://schemas.microsoft.com/office/drawing/2014/main" id="{12057D69-7839-6A4B-F85C-527E98233DF0}"/>
              </a:ext>
            </a:extLst>
          </p:cNvPr>
          <p:cNvSpPr txBox="1"/>
          <p:nvPr/>
        </p:nvSpPr>
        <p:spPr>
          <a:xfrm>
            <a:off x="863332" y="1323361"/>
            <a:ext cx="9884541" cy="5123775"/>
          </a:xfrm>
          <a:prstGeom prst="rect">
            <a:avLst/>
          </a:prstGeom>
          <a:noFill/>
        </p:spPr>
        <p:txBody>
          <a:bodyPr wrap="square" rtlCol="0">
            <a:spAutoFit/>
          </a:bodyPr>
          <a:lstStyle/>
          <a:p>
            <a:pPr>
              <a:lnSpc>
                <a:spcPct val="150000"/>
              </a:lnSpc>
            </a:pPr>
            <a:r>
              <a:rPr lang="zh-CN" altLang="en-US" sz="2000" b="1" dirty="0"/>
              <a:t>回归任务：</a:t>
            </a:r>
            <a:endParaRPr lang="en-US" altLang="zh-CN" sz="2000" b="1" dirty="0"/>
          </a:p>
          <a:p>
            <a:pPr marL="457200" indent="-457200">
              <a:lnSpc>
                <a:spcPct val="150000"/>
              </a:lnSpc>
              <a:buAutoNum type="arabicPeriod"/>
            </a:pPr>
            <a:r>
              <a:rPr lang="en-US" altLang="zh-CN" sz="2000" dirty="0"/>
              <a:t>Ensemble Method(SVM</a:t>
            </a:r>
            <a:r>
              <a:rPr lang="zh-CN" altLang="en-US" sz="2000" dirty="0"/>
              <a:t>，岭回归，线性回归，</a:t>
            </a:r>
            <a:r>
              <a:rPr lang="en-US" altLang="zh-CN" sz="2000" dirty="0"/>
              <a:t>KNN</a:t>
            </a:r>
            <a:r>
              <a:rPr lang="zh-CN" altLang="en-US" sz="2000" dirty="0"/>
              <a:t>，</a:t>
            </a:r>
            <a:r>
              <a:rPr lang="en-US" altLang="zh-CN" sz="2000" dirty="0"/>
              <a:t>AdaBoost</a:t>
            </a:r>
            <a:r>
              <a:rPr lang="zh-CN" altLang="en-US" sz="2000" dirty="0"/>
              <a:t>，</a:t>
            </a:r>
            <a:r>
              <a:rPr lang="en-US" altLang="zh-CN" sz="2000" dirty="0" err="1"/>
              <a:t>GradBoost</a:t>
            </a:r>
            <a:r>
              <a:rPr lang="en-US" altLang="zh-CN" sz="2000" dirty="0"/>
              <a:t>)</a:t>
            </a:r>
          </a:p>
          <a:p>
            <a:pPr marL="457200" indent="-457200">
              <a:lnSpc>
                <a:spcPct val="150000"/>
              </a:lnSpc>
              <a:buAutoNum type="arabicPeriod"/>
            </a:pPr>
            <a:r>
              <a:rPr lang="zh-CN" altLang="en-US" sz="2000" dirty="0"/>
              <a:t>输入：没有明确指出，应该包括上述基本临床信息、各量表评分</a:t>
            </a:r>
            <a:r>
              <a:rPr lang="en-US" altLang="zh-CN" sz="2000" dirty="0"/>
              <a:t>(U3ON/OFF?)</a:t>
            </a:r>
            <a:r>
              <a:rPr lang="zh-CN" altLang="en-US" sz="2000" dirty="0"/>
              <a:t>及</a:t>
            </a:r>
            <a:r>
              <a:rPr lang="en-US" altLang="zh-CN" sz="2000" dirty="0"/>
              <a:t>ALFF</a:t>
            </a:r>
          </a:p>
          <a:p>
            <a:pPr marL="457200" indent="-457200">
              <a:lnSpc>
                <a:spcPct val="150000"/>
              </a:lnSpc>
              <a:buAutoNum type="arabicPeriod"/>
            </a:pPr>
            <a:r>
              <a:rPr lang="zh-CN" altLang="en-US" sz="2000" dirty="0"/>
              <a:t>输出：改善率</a:t>
            </a:r>
            <a:endParaRPr lang="en-US" altLang="zh-CN" sz="2000" dirty="0"/>
          </a:p>
          <a:p>
            <a:pPr marL="457200" indent="-457200">
              <a:lnSpc>
                <a:spcPct val="150000"/>
              </a:lnSpc>
              <a:buAutoNum type="arabicPeriod"/>
            </a:pPr>
            <a:r>
              <a:rPr lang="zh-CN" altLang="en-US" sz="2000" dirty="0"/>
              <a:t>第一层</a:t>
            </a:r>
            <a:r>
              <a:rPr lang="en-US" altLang="zh-CN" sz="2000" dirty="0"/>
              <a:t>6</a:t>
            </a:r>
            <a:r>
              <a:rPr lang="zh-CN" altLang="en-US" sz="2000" dirty="0"/>
              <a:t>个模型输出平均概率；第二层使用线性回归模型</a:t>
            </a:r>
            <a:endParaRPr lang="en-US" altLang="zh-CN" sz="2000" dirty="0"/>
          </a:p>
          <a:p>
            <a:pPr marL="457200" indent="-457200">
              <a:lnSpc>
                <a:spcPct val="150000"/>
              </a:lnSpc>
              <a:buAutoNum type="arabicPeriod"/>
            </a:pPr>
            <a:r>
              <a:rPr lang="zh-CN" altLang="en-US" sz="2000" dirty="0"/>
              <a:t>嵌套交叉验证；</a:t>
            </a:r>
            <a:r>
              <a:rPr lang="en-US" altLang="zh-CN" sz="2000" dirty="0"/>
              <a:t>10-fold</a:t>
            </a:r>
            <a:r>
              <a:rPr lang="zh-CN" altLang="en-US" sz="2000" dirty="0"/>
              <a:t>；无测试集；置换检验评估各特征对模型贡献</a:t>
            </a:r>
            <a:endParaRPr lang="en-US" altLang="zh-CN" sz="2000" dirty="0"/>
          </a:p>
          <a:p>
            <a:pPr>
              <a:lnSpc>
                <a:spcPct val="150000"/>
              </a:lnSpc>
            </a:pPr>
            <a:r>
              <a:rPr lang="zh-CN" altLang="en-US" sz="2000" b="1" dirty="0"/>
              <a:t>结果：</a:t>
            </a:r>
            <a:endParaRPr lang="en-US" altLang="zh-CN" sz="2000" b="1" dirty="0"/>
          </a:p>
          <a:p>
            <a:pPr marL="457200" indent="-457200">
              <a:lnSpc>
                <a:spcPct val="150000"/>
              </a:lnSpc>
              <a:buAutoNum type="arabicPeriod"/>
            </a:pPr>
            <a:r>
              <a:rPr lang="en-US" altLang="zh-CN" sz="2000" dirty="0"/>
              <a:t>r=0.61</a:t>
            </a:r>
            <a:r>
              <a:rPr lang="zh-CN" altLang="en-US" sz="2000" dirty="0"/>
              <a:t>，</a:t>
            </a:r>
            <a:r>
              <a:rPr lang="en-US" altLang="zh-CN" sz="2000" dirty="0"/>
              <a:t>MAE=0.11±0.04</a:t>
            </a:r>
          </a:p>
          <a:p>
            <a:pPr marL="457200" indent="-457200">
              <a:lnSpc>
                <a:spcPct val="150000"/>
              </a:lnSpc>
              <a:buAutoNum type="arabicPeriod"/>
            </a:pPr>
            <a:r>
              <a:rPr lang="zh-CN" altLang="en-US" sz="2000" dirty="0"/>
              <a:t>突出的</a:t>
            </a:r>
            <a:r>
              <a:rPr lang="en-US" altLang="zh-CN" sz="2000" dirty="0"/>
              <a:t>fMRI</a:t>
            </a:r>
            <a:r>
              <a:rPr lang="zh-CN" altLang="en-US" sz="2000" dirty="0"/>
              <a:t>影像特征包括双侧中央旁回和中央前回、双侧正中扣带皮层、双侧颞叶和枕叶皮层、左侧岛叶皮层、双侧小脑、双侧尾状核和丘脑</a:t>
            </a:r>
            <a:endParaRPr lang="en-US" altLang="zh-CN" sz="2000" dirty="0"/>
          </a:p>
        </p:txBody>
      </p:sp>
      <p:sp>
        <p:nvSpPr>
          <p:cNvPr id="2" name="文本框 1">
            <a:extLst>
              <a:ext uri="{FF2B5EF4-FFF2-40B4-BE49-F238E27FC236}">
                <a16:creationId xmlns:a16="http://schemas.microsoft.com/office/drawing/2014/main" id="{017023CD-6DE1-D539-5770-601B4AB16A54}"/>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916331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The amplitude of low-frequency fluctuation predicts levodopa treatment response in patients with Parkinson's disease</a:t>
            </a:r>
            <a:endParaRPr lang="zh-CN" altLang="en-US" sz="2800" b="1" dirty="0"/>
          </a:p>
        </p:txBody>
      </p:sp>
      <p:sp>
        <p:nvSpPr>
          <p:cNvPr id="14" name="文本框 13">
            <a:extLst>
              <a:ext uri="{FF2B5EF4-FFF2-40B4-BE49-F238E27FC236}">
                <a16:creationId xmlns:a16="http://schemas.microsoft.com/office/drawing/2014/main" id="{12057D69-7839-6A4B-F85C-527E98233DF0}"/>
              </a:ext>
            </a:extLst>
          </p:cNvPr>
          <p:cNvSpPr txBox="1"/>
          <p:nvPr/>
        </p:nvSpPr>
        <p:spPr>
          <a:xfrm>
            <a:off x="863332" y="1188702"/>
            <a:ext cx="9884541" cy="5585440"/>
          </a:xfrm>
          <a:prstGeom prst="rect">
            <a:avLst/>
          </a:prstGeom>
          <a:noFill/>
        </p:spPr>
        <p:txBody>
          <a:bodyPr wrap="square" rtlCol="0">
            <a:spAutoFit/>
          </a:bodyPr>
          <a:lstStyle/>
          <a:p>
            <a:pPr>
              <a:lnSpc>
                <a:spcPct val="150000"/>
              </a:lnSpc>
            </a:pPr>
            <a:r>
              <a:rPr lang="zh-CN" altLang="en-US" sz="2000" b="1" dirty="0"/>
              <a:t>分类任务：</a:t>
            </a:r>
            <a:endParaRPr lang="en-US" altLang="zh-CN" sz="2000" b="1" dirty="0"/>
          </a:p>
          <a:p>
            <a:pPr marL="457200" indent="-457200">
              <a:lnSpc>
                <a:spcPct val="150000"/>
              </a:lnSpc>
              <a:buAutoNum type="arabicPeriod"/>
            </a:pPr>
            <a:r>
              <a:rPr lang="en-US" altLang="zh-CN" sz="2000" dirty="0" err="1"/>
              <a:t>CatBoost</a:t>
            </a:r>
            <a:endParaRPr lang="en-US" altLang="zh-CN" sz="2000" dirty="0"/>
          </a:p>
          <a:p>
            <a:pPr marL="457200" indent="-457200">
              <a:lnSpc>
                <a:spcPct val="150000"/>
              </a:lnSpc>
              <a:buAutoNum type="arabicPeriod"/>
            </a:pPr>
            <a:r>
              <a:rPr lang="zh-CN" altLang="en-US" sz="2000" dirty="0"/>
              <a:t>输入：没有明确指出，应该包括上述基本临床信息、各量表评分</a:t>
            </a:r>
            <a:r>
              <a:rPr lang="en-US" altLang="zh-CN" sz="2000" dirty="0"/>
              <a:t>(U3ON/OFF?)</a:t>
            </a:r>
            <a:r>
              <a:rPr lang="zh-CN" altLang="en-US" sz="2000" dirty="0"/>
              <a:t>及</a:t>
            </a:r>
            <a:r>
              <a:rPr lang="en-US" altLang="zh-CN" sz="2000" dirty="0"/>
              <a:t>ALFF</a:t>
            </a:r>
          </a:p>
          <a:p>
            <a:pPr marL="457200" indent="-457200">
              <a:lnSpc>
                <a:spcPct val="150000"/>
              </a:lnSpc>
              <a:buAutoNum type="arabicPeriod"/>
            </a:pPr>
            <a:r>
              <a:rPr lang="zh-CN" altLang="en-US" sz="2000" dirty="0"/>
              <a:t>输出：基于</a:t>
            </a:r>
            <a:r>
              <a:rPr lang="en-US" altLang="zh-CN" sz="2000" dirty="0"/>
              <a:t>0.5</a:t>
            </a:r>
            <a:r>
              <a:rPr lang="zh-CN" altLang="en-US" sz="2000" dirty="0"/>
              <a:t>阈值划分的</a:t>
            </a:r>
            <a:r>
              <a:rPr lang="en-US" altLang="zh-CN" sz="2000" dirty="0"/>
              <a:t>moderate/superior</a:t>
            </a:r>
            <a:r>
              <a:rPr lang="zh-CN" altLang="en-US" sz="2000" dirty="0"/>
              <a:t>二分类</a:t>
            </a:r>
            <a:endParaRPr lang="en-US" altLang="zh-CN" sz="2000" dirty="0"/>
          </a:p>
          <a:p>
            <a:pPr marL="457200" indent="-457200">
              <a:lnSpc>
                <a:spcPct val="150000"/>
              </a:lnSpc>
              <a:buAutoNum type="arabicPeriod"/>
            </a:pPr>
            <a:r>
              <a:rPr lang="zh-CN" altLang="en-US" sz="2000" dirty="0"/>
              <a:t>使用随即过采样方法保证样本大小平衡</a:t>
            </a:r>
            <a:endParaRPr lang="en-US" altLang="zh-CN" sz="2000" dirty="0"/>
          </a:p>
          <a:p>
            <a:pPr marL="457200" indent="-457200">
              <a:lnSpc>
                <a:spcPct val="150000"/>
              </a:lnSpc>
              <a:buAutoNum type="arabicPeriod"/>
            </a:pPr>
            <a:r>
              <a:rPr lang="zh-CN" altLang="en-US" sz="2000" dirty="0"/>
              <a:t>嵌套交叉验证；</a:t>
            </a:r>
            <a:r>
              <a:rPr lang="en-US" altLang="zh-CN" sz="2000" dirty="0"/>
              <a:t>10-fold</a:t>
            </a:r>
            <a:r>
              <a:rPr lang="zh-CN" altLang="en-US" sz="2000" dirty="0"/>
              <a:t>；无测试集；置换检验评估各特征对模型贡献</a:t>
            </a:r>
            <a:endParaRPr lang="en-US" altLang="zh-CN" sz="2000" dirty="0"/>
          </a:p>
          <a:p>
            <a:pPr>
              <a:lnSpc>
                <a:spcPct val="150000"/>
              </a:lnSpc>
            </a:pPr>
            <a:r>
              <a:rPr lang="zh-CN" altLang="en-US" sz="2000" b="1" dirty="0"/>
              <a:t>结果：</a:t>
            </a:r>
            <a:endParaRPr lang="en-US" altLang="zh-CN" sz="2000" b="1" dirty="0"/>
          </a:p>
          <a:p>
            <a:pPr marL="457200" indent="-457200">
              <a:lnSpc>
                <a:spcPct val="150000"/>
              </a:lnSpc>
              <a:buAutoNum type="arabicPeriod"/>
            </a:pPr>
            <a:r>
              <a:rPr lang="en-US" altLang="zh-CN" sz="2000" dirty="0"/>
              <a:t>TP=70.6% 12/17, TN=90.5% 19/21, AUC=0.90, Sensitivity 90.0%, Specificity 76.7%, Accuracy 81.7%</a:t>
            </a:r>
            <a:r>
              <a:rPr lang="zh-CN" altLang="en-US" sz="2000" dirty="0"/>
              <a:t>，二项式检验分析结果是否优于随机预测</a:t>
            </a:r>
            <a:r>
              <a:rPr lang="en-US" altLang="zh-CN" sz="2000" dirty="0"/>
              <a:t>(p&lt;0.05)</a:t>
            </a:r>
          </a:p>
          <a:p>
            <a:pPr marL="457200" indent="-457200">
              <a:lnSpc>
                <a:spcPct val="150000"/>
              </a:lnSpc>
              <a:buAutoNum type="arabicPeriod"/>
            </a:pPr>
            <a:r>
              <a:rPr lang="zh-CN" altLang="en-US" sz="2000" dirty="0"/>
              <a:t>突出的</a:t>
            </a:r>
            <a:r>
              <a:rPr lang="en-US" altLang="zh-CN" sz="2000" dirty="0"/>
              <a:t>fMRI</a:t>
            </a:r>
            <a:r>
              <a:rPr lang="zh-CN" altLang="en-US" sz="2000" dirty="0"/>
              <a:t>影像特征包括双侧中央旁回和中央前回、双侧正中扣带回、双侧颞枕叶皮层、双侧小脑和左侧壳核</a:t>
            </a:r>
            <a:endParaRPr lang="en-US" altLang="zh-CN" sz="2000" dirty="0"/>
          </a:p>
        </p:txBody>
      </p:sp>
      <p:sp>
        <p:nvSpPr>
          <p:cNvPr id="2" name="文本框 1">
            <a:extLst>
              <a:ext uri="{FF2B5EF4-FFF2-40B4-BE49-F238E27FC236}">
                <a16:creationId xmlns:a16="http://schemas.microsoft.com/office/drawing/2014/main" id="{BFB546C0-7A32-764A-C751-B730018221D8}"/>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29022712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The amplitude of low-frequency fluctuation predicts levodopa treatment response in patients with Parkinson's disease</a:t>
            </a:r>
            <a:endParaRPr lang="zh-CN" altLang="en-US" sz="2800" b="1" dirty="0"/>
          </a:p>
        </p:txBody>
      </p:sp>
      <p:sp>
        <p:nvSpPr>
          <p:cNvPr id="14" name="文本框 13">
            <a:extLst>
              <a:ext uri="{FF2B5EF4-FFF2-40B4-BE49-F238E27FC236}">
                <a16:creationId xmlns:a16="http://schemas.microsoft.com/office/drawing/2014/main" id="{12057D69-7839-6A4B-F85C-527E98233DF0}"/>
              </a:ext>
            </a:extLst>
          </p:cNvPr>
          <p:cNvSpPr txBox="1"/>
          <p:nvPr/>
        </p:nvSpPr>
        <p:spPr>
          <a:xfrm>
            <a:off x="863332" y="4217828"/>
            <a:ext cx="9884541" cy="2353786"/>
          </a:xfrm>
          <a:prstGeom prst="rect">
            <a:avLst/>
          </a:prstGeom>
          <a:noFill/>
        </p:spPr>
        <p:txBody>
          <a:bodyPr wrap="square" rtlCol="0">
            <a:spAutoFit/>
          </a:bodyPr>
          <a:lstStyle/>
          <a:p>
            <a:pPr>
              <a:lnSpc>
                <a:spcPct val="150000"/>
              </a:lnSpc>
            </a:pPr>
            <a:r>
              <a:rPr lang="zh-CN" altLang="en-US" sz="2000" b="1" dirty="0"/>
              <a:t>不足：</a:t>
            </a:r>
            <a:endParaRPr lang="en-US" altLang="zh-CN" sz="2000" b="1" dirty="0"/>
          </a:p>
          <a:p>
            <a:pPr marL="457200" indent="-457200">
              <a:lnSpc>
                <a:spcPct val="150000"/>
              </a:lnSpc>
              <a:buAutoNum type="arabicPeriod"/>
            </a:pPr>
            <a:r>
              <a:rPr lang="zh-CN" altLang="en-US" sz="2000" dirty="0"/>
              <a:t>样本量小 </a:t>
            </a:r>
            <a:r>
              <a:rPr lang="en-US" altLang="zh-CN" sz="2000" dirty="0"/>
              <a:t>N=38</a:t>
            </a:r>
          </a:p>
          <a:p>
            <a:pPr marL="457200" indent="-457200">
              <a:lnSpc>
                <a:spcPct val="150000"/>
              </a:lnSpc>
              <a:buAutoNum type="arabicPeriod"/>
            </a:pPr>
            <a:r>
              <a:rPr lang="zh-CN" altLang="en-US" sz="2000" dirty="0"/>
              <a:t>由于样本量过小，无法将患者分为不同的症状亚组，无法使用</a:t>
            </a:r>
            <a:r>
              <a:rPr lang="en-US" altLang="zh-CN" sz="2000" dirty="0"/>
              <a:t>fMRI</a:t>
            </a:r>
            <a:r>
              <a:rPr lang="zh-CN" altLang="en-US" sz="2000" dirty="0"/>
              <a:t>分析不同症状</a:t>
            </a:r>
            <a:endParaRPr lang="en-US" altLang="zh-CN" sz="2000" dirty="0"/>
          </a:p>
          <a:p>
            <a:pPr marL="457200" indent="-457200">
              <a:lnSpc>
                <a:spcPct val="150000"/>
              </a:lnSpc>
              <a:buAutoNum type="arabicPeriod"/>
            </a:pPr>
            <a:r>
              <a:rPr lang="zh-CN" altLang="en-US" sz="2000" dirty="0"/>
              <a:t>没有分析偏侧症状</a:t>
            </a:r>
            <a:endParaRPr lang="en-US" altLang="zh-CN" sz="2000" dirty="0"/>
          </a:p>
          <a:p>
            <a:pPr marL="457200" indent="-457200">
              <a:lnSpc>
                <a:spcPct val="150000"/>
              </a:lnSpc>
              <a:buAutoNum type="arabicPeriod"/>
            </a:pPr>
            <a:r>
              <a:rPr lang="zh-CN" altLang="en-US" sz="2000" dirty="0"/>
              <a:t>没有研究</a:t>
            </a:r>
            <a:r>
              <a:rPr lang="en-US" altLang="zh-CN" sz="2000" dirty="0"/>
              <a:t>DBS</a:t>
            </a:r>
            <a:r>
              <a:rPr lang="zh-CN" altLang="en-US" sz="2000" dirty="0"/>
              <a:t>效果</a:t>
            </a:r>
            <a:endParaRPr lang="en-US" altLang="zh-CN" sz="2000" dirty="0"/>
          </a:p>
        </p:txBody>
      </p:sp>
      <p:pic>
        <p:nvPicPr>
          <p:cNvPr id="3" name="图片 2">
            <a:extLst>
              <a:ext uri="{FF2B5EF4-FFF2-40B4-BE49-F238E27FC236}">
                <a16:creationId xmlns:a16="http://schemas.microsoft.com/office/drawing/2014/main" id="{2A3509D9-DCA2-A89D-C5E2-315EB86BA6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1495" y="1390182"/>
            <a:ext cx="5810292" cy="2728932"/>
          </a:xfrm>
          <a:prstGeom prst="rect">
            <a:avLst/>
          </a:prstGeom>
        </p:spPr>
      </p:pic>
      <p:pic>
        <p:nvPicPr>
          <p:cNvPr id="6" name="图片 5">
            <a:extLst>
              <a:ext uri="{FF2B5EF4-FFF2-40B4-BE49-F238E27FC236}">
                <a16:creationId xmlns:a16="http://schemas.microsoft.com/office/drawing/2014/main" id="{7FAB19CF-E746-8397-D71C-00BB848A56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461" y="1362546"/>
            <a:ext cx="2738293" cy="2784204"/>
          </a:xfrm>
          <a:prstGeom prst="rect">
            <a:avLst/>
          </a:prstGeom>
        </p:spPr>
      </p:pic>
      <p:sp>
        <p:nvSpPr>
          <p:cNvPr id="7" name="文本框 6">
            <a:extLst>
              <a:ext uri="{FF2B5EF4-FFF2-40B4-BE49-F238E27FC236}">
                <a16:creationId xmlns:a16="http://schemas.microsoft.com/office/drawing/2014/main" id="{E973F332-A0B5-AD69-BE51-FC57F046FEF1}"/>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2948641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Regional gray matter changes and age predict individual treatment response in Parkinson's disease</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972437" y="1376934"/>
            <a:ext cx="9884541" cy="5123775"/>
          </a:xfrm>
          <a:prstGeom prst="rect">
            <a:avLst/>
          </a:prstGeom>
          <a:noFill/>
        </p:spPr>
        <p:txBody>
          <a:bodyPr wrap="square" rtlCol="0">
            <a:spAutoFit/>
          </a:bodyPr>
          <a:lstStyle/>
          <a:p>
            <a:pPr marL="457200" indent="-457200">
              <a:lnSpc>
                <a:spcPct val="150000"/>
              </a:lnSpc>
              <a:buAutoNum type="arabicPeriod"/>
            </a:pPr>
            <a:r>
              <a:rPr lang="zh-CN" altLang="en-US" sz="2000" dirty="0"/>
              <a:t>局部灰质变化及年龄用于预测左旋多巴疗效</a:t>
            </a:r>
            <a:endParaRPr lang="en-US" altLang="zh-CN" sz="2000" dirty="0"/>
          </a:p>
          <a:p>
            <a:pPr marL="457200" indent="-457200">
              <a:lnSpc>
                <a:spcPct val="150000"/>
              </a:lnSpc>
              <a:buAutoNum type="arabicPeriod"/>
            </a:pPr>
            <a:r>
              <a:rPr lang="en-US" altLang="zh-CN" sz="2000" dirty="0"/>
              <a:t>N=30</a:t>
            </a:r>
          </a:p>
          <a:p>
            <a:pPr marL="914400" lvl="1" indent="-457200">
              <a:lnSpc>
                <a:spcPct val="150000"/>
              </a:lnSpc>
              <a:buAutoNum type="arabicPeriod"/>
            </a:pPr>
            <a:r>
              <a:rPr lang="zh-CN" altLang="en-US" sz="2000" dirty="0"/>
              <a:t>仅左旋多巴</a:t>
            </a:r>
            <a:r>
              <a:rPr lang="en-US" altLang="zh-CN" sz="2000" dirty="0"/>
              <a:t>N=5</a:t>
            </a:r>
            <a:r>
              <a:rPr lang="zh-CN" altLang="en-US" sz="2000" dirty="0"/>
              <a:t>，左旋多巴</a:t>
            </a:r>
            <a:r>
              <a:rPr lang="en-US" altLang="zh-CN" sz="2000" dirty="0"/>
              <a:t>+</a:t>
            </a:r>
            <a:r>
              <a:rPr lang="zh-CN" altLang="en-US" sz="2000" dirty="0"/>
              <a:t>多巴胺受体激动剂</a:t>
            </a:r>
            <a:r>
              <a:rPr lang="en-US" altLang="zh-CN" sz="2000" dirty="0"/>
              <a:t>N=25</a:t>
            </a:r>
          </a:p>
          <a:p>
            <a:pPr marL="914400" lvl="1" indent="-457200">
              <a:lnSpc>
                <a:spcPct val="150000"/>
              </a:lnSpc>
              <a:buAutoNum type="arabicPeriod"/>
            </a:pPr>
            <a:r>
              <a:rPr lang="zh-CN" altLang="en-US" sz="2000" dirty="0"/>
              <a:t>患者被分为响应弱</a:t>
            </a:r>
            <a:r>
              <a:rPr lang="en-US" altLang="zh-CN" sz="2000" dirty="0"/>
              <a:t>(N=15)/</a:t>
            </a:r>
            <a:r>
              <a:rPr lang="zh-CN" altLang="en-US" sz="2000" dirty="0"/>
              <a:t>强</a:t>
            </a:r>
            <a:r>
              <a:rPr lang="en-US" altLang="zh-CN" sz="2000" dirty="0"/>
              <a:t>(N=15)</a:t>
            </a:r>
            <a:r>
              <a:rPr lang="zh-CN" altLang="en-US" sz="2000" dirty="0"/>
              <a:t>两类（</a:t>
            </a:r>
            <a:r>
              <a:rPr lang="en-US" altLang="zh-CN" sz="2000" dirty="0"/>
              <a:t>U3</a:t>
            </a:r>
            <a:r>
              <a:rPr lang="zh-CN" altLang="en-US" sz="2000" dirty="0"/>
              <a:t>评分改变量</a:t>
            </a:r>
            <a:r>
              <a:rPr lang="en-US" altLang="zh-CN" sz="2000" dirty="0"/>
              <a:t>15.5</a:t>
            </a:r>
            <a:r>
              <a:rPr lang="zh-CN" altLang="en-US" sz="2000" dirty="0"/>
              <a:t>分作为阈值）</a:t>
            </a:r>
            <a:endParaRPr lang="en-US" altLang="zh-CN" sz="2000" dirty="0"/>
          </a:p>
          <a:p>
            <a:pPr marL="1371600" lvl="2" indent="-457200">
              <a:lnSpc>
                <a:spcPct val="150000"/>
              </a:lnSpc>
              <a:buAutoNum type="arabicPeriod"/>
            </a:pPr>
            <a:r>
              <a:rPr lang="zh-CN" altLang="en-US" sz="2000" dirty="0"/>
              <a:t>弱响应组年龄显著高于强响应组</a:t>
            </a:r>
          </a:p>
          <a:p>
            <a:pPr marL="1371600" lvl="2" indent="-457200">
              <a:lnSpc>
                <a:spcPct val="150000"/>
              </a:lnSpc>
              <a:buAutoNum type="arabicPeriod"/>
            </a:pPr>
            <a:r>
              <a:rPr lang="en-US" altLang="zh-CN" sz="2000" dirty="0"/>
              <a:t>U3</a:t>
            </a:r>
            <a:r>
              <a:rPr lang="zh-CN" altLang="en-US" sz="2000" dirty="0"/>
              <a:t>评分改变量与年龄显著相关</a:t>
            </a:r>
          </a:p>
          <a:p>
            <a:pPr marL="1371600" lvl="2" indent="-457200">
              <a:lnSpc>
                <a:spcPct val="150000"/>
              </a:lnSpc>
              <a:buAutoNum type="arabicPeriod"/>
            </a:pPr>
            <a:r>
              <a:rPr lang="zh-CN" altLang="en-US" sz="2000" dirty="0"/>
              <a:t>多元线性回归（年龄、病程、左旋多巴等效剂量、左旋多巴使用时长）预测</a:t>
            </a:r>
            <a:r>
              <a:rPr lang="en-US" altLang="zh-CN" sz="2000" dirty="0"/>
              <a:t>U3</a:t>
            </a:r>
            <a:r>
              <a:rPr lang="zh-CN" altLang="en-US" sz="2000" dirty="0"/>
              <a:t>评分改变量</a:t>
            </a:r>
            <a:r>
              <a:rPr lang="en-US" altLang="zh-CN" sz="2000" dirty="0"/>
              <a:t>(r2=0.424)</a:t>
            </a:r>
            <a:r>
              <a:rPr lang="zh-CN" altLang="en-US" sz="2000" dirty="0"/>
              <a:t>：年龄是唯一显著的预测因子</a:t>
            </a:r>
            <a:endParaRPr lang="en-US" altLang="zh-CN" sz="2000" dirty="0"/>
          </a:p>
          <a:p>
            <a:pPr marL="914400" lvl="1" indent="-457200">
              <a:lnSpc>
                <a:spcPct val="150000"/>
              </a:lnSpc>
              <a:buAutoNum type="arabicPeriod"/>
            </a:pPr>
            <a:r>
              <a:rPr lang="zh-CN" altLang="en-US" sz="2000" dirty="0"/>
              <a:t>通过</a:t>
            </a:r>
            <a:r>
              <a:rPr lang="en-US" altLang="zh-CN" sz="2000" dirty="0"/>
              <a:t>PD</a:t>
            </a:r>
            <a:r>
              <a:rPr lang="zh-CN" altLang="en-US" sz="2000" dirty="0"/>
              <a:t>表型分类：</a:t>
            </a:r>
            <a:r>
              <a:rPr lang="en-US" altLang="zh-CN" sz="2000" dirty="0"/>
              <a:t>PIGD(N=22), TD(N=5), intermediate(N=3)</a:t>
            </a:r>
          </a:p>
          <a:p>
            <a:pPr marL="1371600" lvl="2" indent="-457200">
              <a:lnSpc>
                <a:spcPct val="150000"/>
              </a:lnSpc>
              <a:buAutoNum type="arabicPeriod"/>
            </a:pPr>
            <a:r>
              <a:rPr lang="zh-CN" altLang="en-US" sz="2000" dirty="0"/>
              <a:t>通过</a:t>
            </a:r>
            <a:r>
              <a:rPr lang="en-US" altLang="zh-CN" sz="2000" dirty="0"/>
              <a:t>OFF</a:t>
            </a:r>
            <a:r>
              <a:rPr lang="zh-CN" altLang="en-US" sz="2000" dirty="0"/>
              <a:t>状态</a:t>
            </a:r>
            <a:r>
              <a:rPr lang="en-US" altLang="zh-CN" sz="2000" dirty="0"/>
              <a:t>U3</a:t>
            </a:r>
            <a:r>
              <a:rPr lang="zh-CN" altLang="en-US" sz="2000" dirty="0"/>
              <a:t>评分得到：</a:t>
            </a:r>
            <a:r>
              <a:rPr lang="en-US" altLang="zh-CN" sz="2000" dirty="0"/>
              <a:t>mean(TD items)/mean(PIGD items)</a:t>
            </a:r>
          </a:p>
          <a:p>
            <a:pPr marL="1371600" lvl="2" indent="-457200">
              <a:lnSpc>
                <a:spcPct val="150000"/>
              </a:lnSpc>
              <a:buAutoNum type="arabicPeriod"/>
            </a:pPr>
            <a:r>
              <a:rPr lang="zh-CN" altLang="en-US" sz="2000" dirty="0"/>
              <a:t>三类表型间左旋多巴响应</a:t>
            </a:r>
            <a:r>
              <a:rPr lang="zh-CN" altLang="en-US" sz="2000" dirty="0">
                <a:solidFill>
                  <a:srgbClr val="FF0000"/>
                </a:solidFill>
              </a:rPr>
              <a:t>无</a:t>
            </a:r>
            <a:r>
              <a:rPr lang="zh-CN" altLang="en-US" sz="2000" dirty="0"/>
              <a:t>显著差异</a:t>
            </a:r>
            <a:endParaRPr lang="en-US" altLang="zh-CN" sz="2000" dirty="0"/>
          </a:p>
        </p:txBody>
      </p:sp>
      <p:sp>
        <p:nvSpPr>
          <p:cNvPr id="10" name="文本框 9">
            <a:extLst>
              <a:ext uri="{FF2B5EF4-FFF2-40B4-BE49-F238E27FC236}">
                <a16:creationId xmlns:a16="http://schemas.microsoft.com/office/drawing/2014/main" id="{25D1B3C9-30AB-15AD-56A6-7A9F1D7C761A}"/>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2331901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Regional gray matter changes and age predict individual treatment response in Parkinson's disease</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982826" y="2021274"/>
            <a:ext cx="4612677" cy="2815451"/>
          </a:xfrm>
          <a:prstGeom prst="rect">
            <a:avLst/>
          </a:prstGeom>
          <a:noFill/>
        </p:spPr>
        <p:txBody>
          <a:bodyPr wrap="square" rtlCol="0">
            <a:spAutoFit/>
          </a:bodyPr>
          <a:lstStyle/>
          <a:p>
            <a:pPr>
              <a:lnSpc>
                <a:spcPct val="150000"/>
              </a:lnSpc>
            </a:pPr>
            <a:r>
              <a:rPr lang="zh-CN" altLang="en-US" sz="2000" b="1" dirty="0"/>
              <a:t>组间</a:t>
            </a:r>
            <a:r>
              <a:rPr lang="en-US" altLang="zh-CN" sz="2000" b="1" dirty="0"/>
              <a:t>voxel-based</a:t>
            </a:r>
            <a:r>
              <a:rPr lang="zh-CN" altLang="en-US" sz="2000" b="1" dirty="0"/>
              <a:t>分析：</a:t>
            </a:r>
            <a:endParaRPr lang="en-US" altLang="zh-CN" sz="2000" b="1" dirty="0"/>
          </a:p>
          <a:p>
            <a:pPr marL="457200" indent="-457200">
              <a:lnSpc>
                <a:spcPct val="150000"/>
              </a:lnSpc>
              <a:buAutoNum type="arabicPeriod"/>
            </a:pPr>
            <a:r>
              <a:rPr lang="zh-CN" altLang="en-US" sz="2000" dirty="0"/>
              <a:t>灰质密度图经过年龄矫正</a:t>
            </a:r>
            <a:endParaRPr lang="en-US" altLang="zh-CN" sz="2000" dirty="0"/>
          </a:p>
          <a:p>
            <a:pPr marL="457200" indent="-457200">
              <a:lnSpc>
                <a:spcPct val="150000"/>
              </a:lnSpc>
              <a:buAutoNum type="arabicPeriod"/>
            </a:pPr>
            <a:r>
              <a:rPr lang="zh-CN" altLang="en-US" sz="2000" dirty="0"/>
              <a:t>灰质体积、白质体积作为协变量</a:t>
            </a:r>
            <a:endParaRPr lang="en-US" altLang="zh-CN" sz="2000" dirty="0"/>
          </a:p>
          <a:p>
            <a:pPr marL="457200" indent="-457200">
              <a:lnSpc>
                <a:spcPct val="150000"/>
              </a:lnSpc>
              <a:buAutoNum type="arabicPeriod"/>
            </a:pPr>
            <a:r>
              <a:rPr lang="zh-CN" altLang="en-US" sz="2000" dirty="0"/>
              <a:t>强响应与弱响应患者左颞顶盖灰质密度有显著差异，在响应弱的患者中萎缩更严重</a:t>
            </a:r>
            <a:endParaRPr lang="en-US" altLang="zh-CN" sz="2000" dirty="0"/>
          </a:p>
        </p:txBody>
      </p:sp>
      <p:pic>
        <p:nvPicPr>
          <p:cNvPr id="5" name="图片 4">
            <a:extLst>
              <a:ext uri="{FF2B5EF4-FFF2-40B4-BE49-F238E27FC236}">
                <a16:creationId xmlns:a16="http://schemas.microsoft.com/office/drawing/2014/main" id="{5775624A-1EC7-C084-30F7-46A6FD9886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6498" y="1639804"/>
            <a:ext cx="4612675" cy="3763793"/>
          </a:xfrm>
          <a:prstGeom prst="rect">
            <a:avLst/>
          </a:prstGeom>
        </p:spPr>
      </p:pic>
      <p:sp>
        <p:nvSpPr>
          <p:cNvPr id="6" name="文本框 5">
            <a:extLst>
              <a:ext uri="{FF2B5EF4-FFF2-40B4-BE49-F238E27FC236}">
                <a16:creationId xmlns:a16="http://schemas.microsoft.com/office/drawing/2014/main" id="{C386763D-7345-D98B-4631-7D3314BE235B}"/>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2169112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Regional gray matter changes and age predict individual treatment response in Parkinson's disease</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532554" y="1313635"/>
            <a:ext cx="6018915" cy="5123775"/>
          </a:xfrm>
          <a:prstGeom prst="rect">
            <a:avLst/>
          </a:prstGeom>
          <a:noFill/>
        </p:spPr>
        <p:txBody>
          <a:bodyPr wrap="square" rtlCol="0">
            <a:spAutoFit/>
          </a:bodyPr>
          <a:lstStyle/>
          <a:p>
            <a:pPr>
              <a:lnSpc>
                <a:spcPct val="150000"/>
              </a:lnSpc>
            </a:pPr>
            <a:r>
              <a:rPr lang="en-US" altLang="zh-CN" sz="2000" b="1" dirty="0"/>
              <a:t>SVM</a:t>
            </a:r>
            <a:r>
              <a:rPr lang="zh-CN" altLang="en-US" sz="2000" b="1" dirty="0"/>
              <a:t>分类：</a:t>
            </a:r>
            <a:endParaRPr lang="en-US" altLang="zh-CN" sz="2000" b="1" dirty="0"/>
          </a:p>
          <a:p>
            <a:pPr marL="457200" indent="-457200">
              <a:lnSpc>
                <a:spcPct val="150000"/>
              </a:lnSpc>
              <a:buAutoNum type="arabicPeriod"/>
            </a:pPr>
            <a:r>
              <a:rPr lang="zh-CN" altLang="en-US" sz="2000" dirty="0"/>
              <a:t>输入：灰质密度图（经年龄矫正</a:t>
            </a:r>
            <a:r>
              <a:rPr lang="en-US" altLang="zh-CN" sz="2000" dirty="0"/>
              <a:t>/</a:t>
            </a:r>
            <a:r>
              <a:rPr lang="zh-CN" altLang="en-US" sz="2000" dirty="0"/>
              <a:t>未经年龄矫正）</a:t>
            </a:r>
            <a:r>
              <a:rPr lang="en-US" altLang="zh-CN" sz="2000" dirty="0"/>
              <a:t>+</a:t>
            </a:r>
            <a:r>
              <a:rPr lang="zh-CN" altLang="en-US" sz="2000" dirty="0"/>
              <a:t>？</a:t>
            </a:r>
            <a:endParaRPr lang="en-US" altLang="zh-CN" sz="2000" dirty="0"/>
          </a:p>
          <a:p>
            <a:pPr marL="457200" indent="-457200">
              <a:lnSpc>
                <a:spcPct val="150000"/>
              </a:lnSpc>
              <a:buAutoNum type="arabicPeriod"/>
            </a:pPr>
            <a:r>
              <a:rPr lang="zh-CN" altLang="en-US" sz="2000" dirty="0"/>
              <a:t>输出：响应分类（强</a:t>
            </a:r>
            <a:r>
              <a:rPr lang="en-US" altLang="zh-CN" sz="2000" dirty="0"/>
              <a:t>/</a:t>
            </a:r>
            <a:r>
              <a:rPr lang="zh-CN" altLang="en-US" sz="2000" dirty="0"/>
              <a:t>弱）</a:t>
            </a:r>
            <a:endParaRPr lang="en-US" altLang="zh-CN" sz="2000" dirty="0"/>
          </a:p>
          <a:p>
            <a:pPr marL="457200" indent="-457200">
              <a:lnSpc>
                <a:spcPct val="150000"/>
              </a:lnSpc>
              <a:buAutoNum type="arabicPeriod"/>
            </a:pPr>
            <a:r>
              <a:rPr lang="zh-CN" altLang="en-US" sz="2000" dirty="0"/>
              <a:t>测试不同灰质概率二值化模板的预测性能</a:t>
            </a:r>
            <a:endParaRPr lang="en-US" altLang="zh-CN" sz="2000" dirty="0"/>
          </a:p>
          <a:p>
            <a:pPr marL="457200" indent="-457200">
              <a:lnSpc>
                <a:spcPct val="150000"/>
              </a:lnSpc>
              <a:buAutoNum type="arabicPeriod"/>
            </a:pPr>
            <a:r>
              <a:rPr lang="zh-CN" altLang="en-US" sz="2000" dirty="0"/>
              <a:t>矫正前：</a:t>
            </a:r>
            <a:r>
              <a:rPr lang="en-US" altLang="zh-CN" sz="2000" dirty="0"/>
              <a:t>TP: 73.33%, TN: 78.22%, Accuracy: 75.77%</a:t>
            </a:r>
          </a:p>
          <a:p>
            <a:pPr marL="457200" indent="-457200">
              <a:lnSpc>
                <a:spcPct val="150000"/>
              </a:lnSpc>
              <a:buAutoNum type="arabicPeriod"/>
            </a:pPr>
            <a:r>
              <a:rPr lang="zh-CN" altLang="en-US" sz="2000" dirty="0"/>
              <a:t>矫正后：</a:t>
            </a:r>
            <a:r>
              <a:rPr lang="en-US" altLang="zh-CN" sz="2000" dirty="0"/>
              <a:t>TP: 70.67%, TN: 77.33%, Accuracy: 74.0%</a:t>
            </a:r>
          </a:p>
          <a:p>
            <a:pPr marL="457200" indent="-457200">
              <a:lnSpc>
                <a:spcPct val="150000"/>
              </a:lnSpc>
              <a:buAutoNum type="arabicPeriod"/>
            </a:pPr>
            <a:r>
              <a:rPr lang="zh-CN" altLang="en-US" sz="2000" dirty="0"/>
              <a:t>年龄与左侧颞顶盖灰质密度为显著预测因子</a:t>
            </a:r>
            <a:endParaRPr lang="en-US" altLang="zh-CN" sz="2000" dirty="0"/>
          </a:p>
          <a:p>
            <a:pPr marL="457200" indent="-457200">
              <a:lnSpc>
                <a:spcPct val="150000"/>
              </a:lnSpc>
              <a:buAutoNum type="arabicPeriod"/>
            </a:pPr>
            <a:r>
              <a:rPr lang="zh-CN" altLang="en-US" sz="2000" dirty="0"/>
              <a:t>评估年龄与灰质密度</a:t>
            </a:r>
            <a:r>
              <a:rPr lang="zh-CN" altLang="en-US" sz="2000" dirty="0">
                <a:solidFill>
                  <a:srgbClr val="FF0000"/>
                </a:solidFill>
              </a:rPr>
              <a:t>分别</a:t>
            </a:r>
            <a:r>
              <a:rPr lang="zh-CN" altLang="en-US" sz="2000" dirty="0"/>
              <a:t>对预测产生的贡献：</a:t>
            </a:r>
            <a:endParaRPr lang="en-US" altLang="zh-CN" sz="2000" dirty="0"/>
          </a:p>
          <a:p>
            <a:pPr marL="914400" lvl="1" indent="-457200">
              <a:lnSpc>
                <a:spcPct val="150000"/>
              </a:lnSpc>
              <a:buAutoNum type="arabicPeriod"/>
            </a:pPr>
            <a:r>
              <a:rPr lang="zh-CN" altLang="en-US" sz="2000" dirty="0"/>
              <a:t>年龄：</a:t>
            </a:r>
            <a:r>
              <a:rPr lang="en-US" altLang="zh-CN" sz="2000" dirty="0"/>
              <a:t>β=-0.496</a:t>
            </a:r>
            <a:r>
              <a:rPr lang="zh-CN" altLang="en-US" sz="2000" dirty="0"/>
              <a:t>，</a:t>
            </a:r>
            <a:r>
              <a:rPr lang="en-US" altLang="zh-CN" sz="2000" dirty="0"/>
              <a:t>p=0.009</a:t>
            </a:r>
          </a:p>
          <a:p>
            <a:pPr marL="914400" lvl="1" indent="-457200">
              <a:lnSpc>
                <a:spcPct val="150000"/>
              </a:lnSpc>
              <a:buAutoNum type="arabicPeriod"/>
            </a:pPr>
            <a:r>
              <a:rPr lang="zh-CN" altLang="en-US" sz="2000" dirty="0"/>
              <a:t>左侧颞顶盖灰质密度：</a:t>
            </a:r>
            <a:r>
              <a:rPr lang="en-US" altLang="zh-CN" sz="2000" dirty="0"/>
              <a:t>β=0.456</a:t>
            </a:r>
            <a:r>
              <a:rPr lang="zh-CN" altLang="en-US" sz="2000" dirty="0"/>
              <a:t>，</a:t>
            </a:r>
            <a:r>
              <a:rPr lang="en-US" altLang="zh-CN" sz="2000" dirty="0"/>
              <a:t>p=0.006</a:t>
            </a:r>
          </a:p>
        </p:txBody>
      </p:sp>
      <p:pic>
        <p:nvPicPr>
          <p:cNvPr id="6" name="图片 5">
            <a:extLst>
              <a:ext uri="{FF2B5EF4-FFF2-40B4-BE49-F238E27FC236}">
                <a16:creationId xmlns:a16="http://schemas.microsoft.com/office/drawing/2014/main" id="{E2309BA4-9703-5167-E88C-67248E0784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8381" y="1411019"/>
            <a:ext cx="4451427" cy="1934447"/>
          </a:xfrm>
          <a:prstGeom prst="rect">
            <a:avLst/>
          </a:prstGeom>
        </p:spPr>
      </p:pic>
      <p:pic>
        <p:nvPicPr>
          <p:cNvPr id="8" name="图片 7">
            <a:extLst>
              <a:ext uri="{FF2B5EF4-FFF2-40B4-BE49-F238E27FC236}">
                <a16:creationId xmlns:a16="http://schemas.microsoft.com/office/drawing/2014/main" id="{AE3D371C-5E28-D78E-D435-096EBC4033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468" y="3567783"/>
            <a:ext cx="3500463" cy="2724170"/>
          </a:xfrm>
          <a:prstGeom prst="rect">
            <a:avLst/>
          </a:prstGeom>
        </p:spPr>
      </p:pic>
      <p:sp>
        <p:nvSpPr>
          <p:cNvPr id="10" name="文本框 9">
            <a:extLst>
              <a:ext uri="{FF2B5EF4-FFF2-40B4-BE49-F238E27FC236}">
                <a16:creationId xmlns:a16="http://schemas.microsoft.com/office/drawing/2014/main" id="{340ACB20-8D11-C25D-74BD-5B81F4FA283D}"/>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1154961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Regional gray matter changes and age predict individual treatment response in Parkinson's disease</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802718" y="4675095"/>
            <a:ext cx="10325946" cy="1892121"/>
          </a:xfrm>
          <a:prstGeom prst="rect">
            <a:avLst/>
          </a:prstGeom>
          <a:noFill/>
        </p:spPr>
        <p:txBody>
          <a:bodyPr wrap="square" rtlCol="0">
            <a:spAutoFit/>
          </a:bodyPr>
          <a:lstStyle/>
          <a:p>
            <a:pPr>
              <a:lnSpc>
                <a:spcPct val="150000"/>
              </a:lnSpc>
            </a:pPr>
            <a:r>
              <a:rPr lang="zh-CN" altLang="en-US" sz="2000" b="1" dirty="0"/>
              <a:t>结论：</a:t>
            </a:r>
            <a:endParaRPr lang="en-US" altLang="zh-CN" sz="2000" b="1" dirty="0"/>
          </a:p>
          <a:p>
            <a:pPr marL="457200" indent="-457200">
              <a:lnSpc>
                <a:spcPct val="150000"/>
              </a:lnSpc>
              <a:buAutoNum type="arabicPeriod"/>
            </a:pPr>
            <a:r>
              <a:rPr lang="zh-CN" altLang="en-US" sz="2000" dirty="0"/>
              <a:t>响应强</a:t>
            </a:r>
            <a:r>
              <a:rPr lang="en-US" altLang="zh-CN" sz="2000" dirty="0"/>
              <a:t>/</a:t>
            </a:r>
            <a:r>
              <a:rPr lang="zh-CN" altLang="en-US" sz="2000" dirty="0"/>
              <a:t>弱组</a:t>
            </a:r>
            <a:r>
              <a:rPr lang="en-US" altLang="zh-CN" sz="2000" dirty="0"/>
              <a:t>OFF</a:t>
            </a:r>
            <a:r>
              <a:rPr lang="zh-CN" altLang="en-US" sz="2000" dirty="0"/>
              <a:t>状态评分无显著差异，左旋多巴响应不依赖于运动症状严重程度</a:t>
            </a:r>
            <a:endParaRPr lang="en-US" altLang="zh-CN" sz="2000" dirty="0"/>
          </a:p>
          <a:p>
            <a:pPr marL="457200" indent="-457200">
              <a:lnSpc>
                <a:spcPct val="150000"/>
              </a:lnSpc>
              <a:buAutoNum type="arabicPeriod"/>
            </a:pPr>
            <a:r>
              <a:rPr lang="zh-CN" altLang="en-US" sz="2000" dirty="0"/>
              <a:t>年龄比病程与疾病临床进展的关联更强，年龄与左旋多巴响应负相关</a:t>
            </a:r>
            <a:endParaRPr lang="en-US" altLang="zh-CN" sz="2000" dirty="0"/>
          </a:p>
          <a:p>
            <a:pPr marL="457200" indent="-457200">
              <a:lnSpc>
                <a:spcPct val="150000"/>
              </a:lnSpc>
              <a:buAutoNum type="arabicPeriod"/>
            </a:pPr>
            <a:r>
              <a:rPr lang="zh-CN" altLang="en-US" sz="2000" dirty="0"/>
              <a:t>年龄及灰质密度是显著且独立的响应预测指标</a:t>
            </a:r>
            <a:endParaRPr lang="en-US" altLang="zh-CN" sz="2000" dirty="0"/>
          </a:p>
        </p:txBody>
      </p:sp>
      <p:pic>
        <p:nvPicPr>
          <p:cNvPr id="9" name="图片 8">
            <a:extLst>
              <a:ext uri="{FF2B5EF4-FFF2-40B4-BE49-F238E27FC236}">
                <a16:creationId xmlns:a16="http://schemas.microsoft.com/office/drawing/2014/main" id="{16446655-8A78-05FD-917B-B2A5CB9A8F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9351" y="1335232"/>
            <a:ext cx="3133695" cy="3301082"/>
          </a:xfrm>
          <a:prstGeom prst="rect">
            <a:avLst/>
          </a:prstGeom>
        </p:spPr>
      </p:pic>
      <p:pic>
        <p:nvPicPr>
          <p:cNvPr id="11" name="图片 10">
            <a:extLst>
              <a:ext uri="{FF2B5EF4-FFF2-40B4-BE49-F238E27FC236}">
                <a16:creationId xmlns:a16="http://schemas.microsoft.com/office/drawing/2014/main" id="{9074433F-89FD-95E8-B5B9-C24A7C73B9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7203" y="1570314"/>
            <a:ext cx="3919566" cy="3228999"/>
          </a:xfrm>
          <a:prstGeom prst="rect">
            <a:avLst/>
          </a:prstGeom>
        </p:spPr>
      </p:pic>
      <p:sp>
        <p:nvSpPr>
          <p:cNvPr id="12" name="文本框 11">
            <a:extLst>
              <a:ext uri="{FF2B5EF4-FFF2-40B4-BE49-F238E27FC236}">
                <a16:creationId xmlns:a16="http://schemas.microsoft.com/office/drawing/2014/main" id="{286DCCEB-41D7-53FB-ED74-78DF77CF603E}"/>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2353138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Can Dopamine Responsiveness Be Predicted in Parkinson’s Disease Without an Acute Administration Test?</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972437" y="1392519"/>
            <a:ext cx="9884541" cy="5123775"/>
          </a:xfrm>
          <a:prstGeom prst="rect">
            <a:avLst/>
          </a:prstGeom>
          <a:noFill/>
        </p:spPr>
        <p:txBody>
          <a:bodyPr wrap="square" rtlCol="0">
            <a:spAutoFit/>
          </a:bodyPr>
          <a:lstStyle/>
          <a:p>
            <a:pPr marL="457200" indent="-457200">
              <a:lnSpc>
                <a:spcPct val="150000"/>
              </a:lnSpc>
              <a:buAutoNum type="arabicPeriod"/>
            </a:pPr>
            <a:r>
              <a:rPr lang="zh-CN" altLang="en-US" sz="2000" dirty="0"/>
              <a:t>预测左旋多巴响应</a:t>
            </a:r>
            <a:endParaRPr lang="en-US" altLang="zh-CN" sz="2000" dirty="0"/>
          </a:p>
          <a:p>
            <a:pPr marL="457200" indent="-457200">
              <a:lnSpc>
                <a:spcPct val="150000"/>
              </a:lnSpc>
              <a:buAutoNum type="arabicPeriod"/>
            </a:pPr>
            <a:r>
              <a:rPr lang="en-US" altLang="zh-CN" sz="2000" dirty="0"/>
              <a:t>Without=</a:t>
            </a:r>
            <a:r>
              <a:rPr lang="zh-CN" altLang="en-US" sz="2000" dirty="0"/>
              <a:t>不停药，故使用</a:t>
            </a:r>
            <a:r>
              <a:rPr lang="en-US" altLang="zh-CN" sz="2000" dirty="0"/>
              <a:t>ON state</a:t>
            </a:r>
            <a:r>
              <a:rPr lang="zh-CN" altLang="en-US" sz="2000" dirty="0"/>
              <a:t>作为预测特征</a:t>
            </a:r>
            <a:endParaRPr lang="en-US" altLang="zh-CN" sz="2000" dirty="0"/>
          </a:p>
          <a:p>
            <a:pPr marL="457200" indent="-457200">
              <a:lnSpc>
                <a:spcPct val="150000"/>
              </a:lnSpc>
              <a:buAutoNum type="arabicPeriod"/>
            </a:pPr>
            <a:r>
              <a:rPr lang="en-US" altLang="zh-CN" sz="2000" dirty="0"/>
              <a:t>N=350</a:t>
            </a:r>
          </a:p>
          <a:p>
            <a:pPr marL="914400" lvl="1" indent="-457200">
              <a:lnSpc>
                <a:spcPct val="150000"/>
              </a:lnSpc>
              <a:buAutoNum type="arabicPeriod"/>
            </a:pPr>
            <a:r>
              <a:rPr lang="zh-CN" altLang="en-US" sz="2000" dirty="0"/>
              <a:t>前瞻性地收集来自法国</a:t>
            </a:r>
            <a:r>
              <a:rPr lang="en-US" altLang="zh-CN" sz="2000" dirty="0"/>
              <a:t>13</a:t>
            </a:r>
            <a:r>
              <a:rPr lang="zh-CN" altLang="en-US" sz="2000" dirty="0"/>
              <a:t>个中心、准备施行</a:t>
            </a:r>
            <a:r>
              <a:rPr lang="en-US" altLang="zh-CN" sz="2000" dirty="0"/>
              <a:t>STN DBS</a:t>
            </a:r>
            <a:r>
              <a:rPr lang="zh-CN" altLang="en-US" sz="2000" dirty="0"/>
              <a:t>的患者</a:t>
            </a:r>
            <a:endParaRPr lang="en-US" altLang="zh-CN" sz="2000" dirty="0"/>
          </a:p>
          <a:p>
            <a:pPr marL="914400" lvl="1" indent="-457200">
              <a:lnSpc>
                <a:spcPct val="150000"/>
              </a:lnSpc>
              <a:buAutoNum type="arabicPeriod"/>
            </a:pPr>
            <a:r>
              <a:rPr lang="zh-CN" altLang="en-US" sz="2000" dirty="0"/>
              <a:t>年龄</a:t>
            </a:r>
            <a:r>
              <a:rPr lang="en-US" altLang="zh-CN" sz="2000" dirty="0"/>
              <a:t>&lt;75</a:t>
            </a:r>
            <a:r>
              <a:rPr lang="zh-CN" altLang="en-US" sz="2000" dirty="0"/>
              <a:t>；病程</a:t>
            </a:r>
            <a:r>
              <a:rPr lang="en-US" altLang="zh-CN" sz="2000" dirty="0"/>
              <a:t>&gt;5</a:t>
            </a:r>
            <a:r>
              <a:rPr lang="zh-CN" altLang="en-US" sz="2000" dirty="0"/>
              <a:t>；没有严重的意识损伤及痴呆，满足</a:t>
            </a:r>
            <a:r>
              <a:rPr lang="en-US" altLang="zh-CN" sz="2000" dirty="0"/>
              <a:t>MoCA&lt;24</a:t>
            </a:r>
            <a:r>
              <a:rPr lang="zh-CN" altLang="en-US" sz="2000" dirty="0"/>
              <a:t>和</a:t>
            </a:r>
            <a:r>
              <a:rPr lang="en-US" altLang="zh-CN" sz="2000" dirty="0"/>
              <a:t>DSM-IV</a:t>
            </a:r>
            <a:r>
              <a:rPr lang="zh-CN" altLang="en-US" sz="2000" dirty="0"/>
              <a:t>（精神疾病诊断手册）标准；没有严重的精神障碍；没有手术禁忌症（</a:t>
            </a:r>
            <a:r>
              <a:rPr lang="en-US" altLang="zh-CN" sz="2000" dirty="0"/>
              <a:t>DBS</a:t>
            </a:r>
            <a:r>
              <a:rPr lang="zh-CN" altLang="en-US" sz="2000" dirty="0"/>
              <a:t>？）；没有严重的脑萎缩和</a:t>
            </a:r>
            <a:r>
              <a:rPr lang="en-US" altLang="zh-CN" sz="2000" dirty="0"/>
              <a:t>MRI</a:t>
            </a:r>
            <a:r>
              <a:rPr lang="zh-CN" altLang="en-US" sz="2000" dirty="0"/>
              <a:t>异常；没有影响短期预后的严重疾病</a:t>
            </a:r>
            <a:endParaRPr lang="en-US" altLang="zh-CN" sz="2000" dirty="0"/>
          </a:p>
          <a:p>
            <a:pPr marL="457200" indent="-457200">
              <a:lnSpc>
                <a:spcPct val="150000"/>
              </a:lnSpc>
              <a:buAutoNum type="arabicPeriod"/>
            </a:pPr>
            <a:r>
              <a:rPr lang="zh-CN" altLang="en-US" sz="2000" dirty="0"/>
              <a:t>影像数据：</a:t>
            </a:r>
            <a:r>
              <a:rPr lang="en-US" altLang="zh-CN" sz="2000" dirty="0"/>
              <a:t>T1</a:t>
            </a:r>
            <a:r>
              <a:rPr lang="zh-CN" altLang="en-US" sz="2000" dirty="0"/>
              <a:t>，</a:t>
            </a:r>
            <a:r>
              <a:rPr lang="en-US" altLang="zh-CN" sz="2000" dirty="0"/>
              <a:t>T2*</a:t>
            </a:r>
          </a:p>
          <a:p>
            <a:pPr marL="914400" lvl="1" indent="-457200">
              <a:lnSpc>
                <a:spcPct val="150000"/>
              </a:lnSpc>
              <a:buAutoNum type="arabicPeriod"/>
            </a:pPr>
            <a:r>
              <a:rPr lang="en-US" altLang="zh-CN" sz="2000" dirty="0"/>
              <a:t>T1</a:t>
            </a:r>
            <a:r>
              <a:rPr lang="zh-CN" altLang="en-US" sz="2000" dirty="0"/>
              <a:t>：</a:t>
            </a:r>
            <a:r>
              <a:rPr lang="en-US" altLang="zh-CN" sz="2000" dirty="0"/>
              <a:t>HCP pipeline</a:t>
            </a:r>
          </a:p>
          <a:p>
            <a:pPr marL="914400" lvl="1" indent="-457200">
              <a:lnSpc>
                <a:spcPct val="150000"/>
              </a:lnSpc>
              <a:buAutoNum type="arabicPeriod"/>
            </a:pPr>
            <a:r>
              <a:rPr lang="en-US" altLang="zh-CN" sz="2000" dirty="0"/>
              <a:t>T1 ROI </a:t>
            </a:r>
            <a:r>
              <a:rPr lang="zh-CN" altLang="en-US" sz="2000" dirty="0"/>
              <a:t>分割：</a:t>
            </a:r>
            <a:r>
              <a:rPr lang="en-US" altLang="zh-CN" sz="2000" dirty="0" err="1"/>
              <a:t>Volbrain</a:t>
            </a:r>
            <a:r>
              <a:rPr lang="en-US" altLang="zh-CN" sz="2000" dirty="0"/>
              <a:t> pipeline</a:t>
            </a:r>
          </a:p>
          <a:p>
            <a:pPr marL="914400" lvl="1" indent="-457200">
              <a:lnSpc>
                <a:spcPct val="150000"/>
              </a:lnSpc>
              <a:buAutoNum type="arabicPeriod"/>
            </a:pPr>
            <a:r>
              <a:rPr lang="en-US" altLang="zh-CN" sz="2000" dirty="0"/>
              <a:t>R2*</a:t>
            </a:r>
            <a:r>
              <a:rPr lang="zh-CN" altLang="en-US" sz="2000" dirty="0"/>
              <a:t>：</a:t>
            </a:r>
            <a:r>
              <a:rPr lang="en-US" altLang="zh-CN" sz="2000" dirty="0" err="1"/>
              <a:t>niftyfit</a:t>
            </a:r>
            <a:r>
              <a:rPr lang="zh-CN" altLang="en-US" sz="2000" dirty="0"/>
              <a:t>（</a:t>
            </a:r>
            <a:r>
              <a:rPr lang="en-US" altLang="zh-CN" sz="2000" dirty="0"/>
              <a:t>T2*</a:t>
            </a:r>
            <a:r>
              <a:rPr lang="zh-CN" altLang="en-US" sz="2000" dirty="0"/>
              <a:t>）</a:t>
            </a:r>
            <a:endParaRPr lang="en-US" altLang="zh-CN" sz="2000" dirty="0"/>
          </a:p>
        </p:txBody>
      </p:sp>
      <p:sp>
        <p:nvSpPr>
          <p:cNvPr id="3" name="文本框 2">
            <a:extLst>
              <a:ext uri="{FF2B5EF4-FFF2-40B4-BE49-F238E27FC236}">
                <a16:creationId xmlns:a16="http://schemas.microsoft.com/office/drawing/2014/main" id="{5B27F450-2D52-0C5D-51AF-38ED50CE6F62}"/>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12925762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Can Dopamine Responsiveness Be Predicted in Parkinson’s Disease Without an Acute Administration Test?</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750764" y="1834132"/>
            <a:ext cx="5345236" cy="4200445"/>
          </a:xfrm>
          <a:prstGeom prst="rect">
            <a:avLst/>
          </a:prstGeom>
          <a:noFill/>
        </p:spPr>
        <p:txBody>
          <a:bodyPr wrap="square" rtlCol="0">
            <a:spAutoFit/>
          </a:bodyPr>
          <a:lstStyle/>
          <a:p>
            <a:pPr>
              <a:lnSpc>
                <a:spcPct val="150000"/>
              </a:lnSpc>
            </a:pPr>
            <a:r>
              <a:rPr lang="zh-CN" altLang="en-US" sz="2000" b="1" dirty="0"/>
              <a:t>影像特征提取：</a:t>
            </a:r>
            <a:endParaRPr lang="en-US" altLang="zh-CN" sz="2000" b="1" dirty="0"/>
          </a:p>
          <a:p>
            <a:pPr marL="457200" indent="-457200">
              <a:lnSpc>
                <a:spcPct val="150000"/>
              </a:lnSpc>
              <a:buAutoNum type="arabicPeriod"/>
            </a:pPr>
            <a:r>
              <a:rPr lang="en-US" altLang="zh-CN" sz="2000" dirty="0"/>
              <a:t>GLCM</a:t>
            </a:r>
            <a:r>
              <a:rPr lang="zh-CN" altLang="en-US" sz="2000" dirty="0"/>
              <a:t>提取影像纹理及统计学特征（基于</a:t>
            </a:r>
            <a:r>
              <a:rPr lang="en-US" altLang="zh-CN" sz="2000" dirty="0"/>
              <a:t>ROI 5(T1)(SN, Caudate, Putamen, STN, Thalamus)+2(T2)(SN, STN</a:t>
            </a:r>
            <a:r>
              <a:rPr lang="zh-CN" altLang="en-US" sz="2000" dirty="0"/>
              <a:t>）</a:t>
            </a:r>
            <a:endParaRPr lang="en-US" altLang="zh-CN" sz="2000" dirty="0"/>
          </a:p>
          <a:p>
            <a:pPr marL="457200" indent="-457200">
              <a:lnSpc>
                <a:spcPct val="150000"/>
              </a:lnSpc>
              <a:buAutoNum type="arabicPeriod"/>
            </a:pPr>
            <a:r>
              <a:rPr lang="en-US" altLang="zh-CN" sz="2000" dirty="0"/>
              <a:t>First-order: </a:t>
            </a:r>
            <a:r>
              <a:rPr lang="zh-CN" altLang="en-US" sz="2000" dirty="0"/>
              <a:t>灰度均值、灰度标准差、峰度、偏度</a:t>
            </a:r>
            <a:endParaRPr lang="en-US" altLang="zh-CN" sz="2000" dirty="0"/>
          </a:p>
          <a:p>
            <a:pPr marL="457200" indent="-457200">
              <a:lnSpc>
                <a:spcPct val="150000"/>
              </a:lnSpc>
              <a:buAutoNum type="arabicPeriod"/>
            </a:pPr>
            <a:r>
              <a:rPr lang="en-US" altLang="zh-CN" sz="2000" dirty="0"/>
              <a:t>Second-order:</a:t>
            </a:r>
            <a:r>
              <a:rPr lang="zh-CN" altLang="en-US" sz="2000" dirty="0"/>
              <a:t> </a:t>
            </a:r>
            <a:r>
              <a:rPr lang="en-US" altLang="zh-CN" sz="2000" dirty="0"/>
              <a:t>GLCM -&gt; Contrast, Entropy, Correlation, Variance, Sum-average, Inverse difference moment</a:t>
            </a:r>
          </a:p>
        </p:txBody>
      </p:sp>
      <p:pic>
        <p:nvPicPr>
          <p:cNvPr id="5" name="图片 4">
            <a:extLst>
              <a:ext uri="{FF2B5EF4-FFF2-40B4-BE49-F238E27FC236}">
                <a16:creationId xmlns:a16="http://schemas.microsoft.com/office/drawing/2014/main" id="{1D6D4825-46D4-C785-B92B-E0BCC6D364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2057" y="1188702"/>
            <a:ext cx="5156611" cy="5392685"/>
          </a:xfrm>
          <a:prstGeom prst="rect">
            <a:avLst/>
          </a:prstGeom>
        </p:spPr>
      </p:pic>
      <p:sp>
        <p:nvSpPr>
          <p:cNvPr id="6" name="文本框 5">
            <a:extLst>
              <a:ext uri="{FF2B5EF4-FFF2-40B4-BE49-F238E27FC236}">
                <a16:creationId xmlns:a16="http://schemas.microsoft.com/office/drawing/2014/main" id="{2BF3EEBD-1808-D116-9FDA-91CA11F407FB}"/>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18004275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Can Dopamine Responsiveness Be Predicted in Parkinson’s Disease Without an Acute Administration Test?</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723649" y="1880892"/>
            <a:ext cx="5999855" cy="3277116"/>
          </a:xfrm>
          <a:prstGeom prst="rect">
            <a:avLst/>
          </a:prstGeom>
          <a:noFill/>
        </p:spPr>
        <p:txBody>
          <a:bodyPr wrap="square" rtlCol="0">
            <a:spAutoFit/>
          </a:bodyPr>
          <a:lstStyle/>
          <a:p>
            <a:pPr>
              <a:lnSpc>
                <a:spcPct val="150000"/>
              </a:lnSpc>
            </a:pPr>
            <a:r>
              <a:rPr lang="zh-CN" altLang="en-US" sz="2000" b="1" dirty="0"/>
              <a:t>回归任务：</a:t>
            </a:r>
            <a:endParaRPr lang="en-US" altLang="zh-CN" sz="2000" b="1" dirty="0"/>
          </a:p>
          <a:p>
            <a:pPr marL="457200" indent="-457200">
              <a:lnSpc>
                <a:spcPct val="150000"/>
              </a:lnSpc>
              <a:buAutoNum type="arabicPeriod"/>
            </a:pPr>
            <a:r>
              <a:rPr lang="zh-CN" altLang="en-US" sz="2000" dirty="0"/>
              <a:t>多元线性回归</a:t>
            </a:r>
            <a:r>
              <a:rPr lang="en-US" altLang="zh-CN" sz="2000" dirty="0"/>
              <a:t>+LASSO</a:t>
            </a:r>
            <a:r>
              <a:rPr lang="zh-CN" altLang="en-US" sz="2000" dirty="0"/>
              <a:t>提取有预测能力特征</a:t>
            </a:r>
            <a:endParaRPr lang="en-US" altLang="zh-CN" sz="2000" dirty="0"/>
          </a:p>
          <a:p>
            <a:pPr marL="457200" indent="-457200">
              <a:lnSpc>
                <a:spcPct val="150000"/>
              </a:lnSpc>
              <a:buAutoNum type="arabicPeriod"/>
            </a:pPr>
            <a:r>
              <a:rPr lang="zh-CN" altLang="en-US" sz="2000" dirty="0"/>
              <a:t>训练集</a:t>
            </a:r>
            <a:r>
              <a:rPr lang="en-US" altLang="zh-CN" sz="2000" dirty="0"/>
              <a:t>(N=280, 80%, 10 centers) </a:t>
            </a:r>
            <a:r>
              <a:rPr lang="zh-CN" altLang="en-US" sz="2000" dirty="0"/>
              <a:t>测试集</a:t>
            </a:r>
            <a:r>
              <a:rPr lang="en-US" altLang="zh-CN" sz="2000" dirty="0"/>
              <a:t>(N=70, 20%, 3 centers)</a:t>
            </a:r>
          </a:p>
          <a:p>
            <a:pPr marL="457200" indent="-457200">
              <a:lnSpc>
                <a:spcPct val="150000"/>
              </a:lnSpc>
              <a:buAutoNum type="arabicPeriod"/>
            </a:pPr>
            <a:r>
              <a:rPr lang="zh-CN" altLang="en-US" sz="2000" dirty="0"/>
              <a:t>左旋多巴响应分布不平衡，故同时对改善率</a:t>
            </a:r>
            <a:r>
              <a:rPr lang="en-US" altLang="zh-CN" sz="2000" dirty="0"/>
              <a:t>&gt;0.7</a:t>
            </a:r>
            <a:r>
              <a:rPr lang="zh-CN" altLang="en-US" sz="2000" dirty="0"/>
              <a:t>的样本测试性能</a:t>
            </a:r>
            <a:endParaRPr lang="en-US" altLang="zh-CN" sz="2000" dirty="0"/>
          </a:p>
          <a:p>
            <a:pPr marL="457200" indent="-457200">
              <a:lnSpc>
                <a:spcPct val="150000"/>
              </a:lnSpc>
              <a:buAutoNum type="arabicPeriod"/>
            </a:pPr>
            <a:r>
              <a:rPr lang="zh-CN" altLang="en-US" sz="2000" dirty="0"/>
              <a:t>输出：改善率预测值</a:t>
            </a:r>
            <a:endParaRPr lang="en-US" altLang="zh-CN" sz="2000" dirty="0"/>
          </a:p>
        </p:txBody>
      </p:sp>
      <p:pic>
        <p:nvPicPr>
          <p:cNvPr id="5" name="图片 4">
            <a:extLst>
              <a:ext uri="{FF2B5EF4-FFF2-40B4-BE49-F238E27FC236}">
                <a16:creationId xmlns:a16="http://schemas.microsoft.com/office/drawing/2014/main" id="{5BB1D735-CCCF-E8C6-891C-B5E62D8F40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00790" y="2182647"/>
            <a:ext cx="3721316" cy="3116715"/>
          </a:xfrm>
          <a:prstGeom prst="rect">
            <a:avLst/>
          </a:prstGeom>
        </p:spPr>
      </p:pic>
      <p:sp>
        <p:nvSpPr>
          <p:cNvPr id="3" name="文本框 2">
            <a:extLst>
              <a:ext uri="{FF2B5EF4-FFF2-40B4-BE49-F238E27FC236}">
                <a16:creationId xmlns:a16="http://schemas.microsoft.com/office/drawing/2014/main" id="{B0FB63E7-E521-96E9-DCA3-E9D46382BF0F}"/>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3137006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959468" y="422639"/>
            <a:ext cx="2015543" cy="646331"/>
          </a:xfrm>
          <a:prstGeom prst="rect">
            <a:avLst/>
          </a:prstGeom>
          <a:noFill/>
        </p:spPr>
        <p:txBody>
          <a:bodyPr wrap="square" rtlCol="0">
            <a:spAutoFit/>
          </a:bodyPr>
          <a:lstStyle/>
          <a:p>
            <a:r>
              <a:rPr lang="zh-CN" altLang="en-US" sz="3600" b="1" dirty="0"/>
              <a:t>研究问题</a:t>
            </a:r>
          </a:p>
        </p:txBody>
      </p:sp>
      <p:sp>
        <p:nvSpPr>
          <p:cNvPr id="7" name="文本框 6">
            <a:extLst>
              <a:ext uri="{FF2B5EF4-FFF2-40B4-BE49-F238E27FC236}">
                <a16:creationId xmlns:a16="http://schemas.microsoft.com/office/drawing/2014/main" id="{1AC37C9E-09A1-673F-A5E7-19B7D6A29C37}"/>
              </a:ext>
            </a:extLst>
          </p:cNvPr>
          <p:cNvSpPr txBox="1"/>
          <p:nvPr/>
        </p:nvSpPr>
        <p:spPr>
          <a:xfrm>
            <a:off x="959468" y="1372033"/>
            <a:ext cx="9884541" cy="4401205"/>
          </a:xfrm>
          <a:prstGeom prst="rect">
            <a:avLst/>
          </a:prstGeom>
          <a:noFill/>
        </p:spPr>
        <p:txBody>
          <a:bodyPr wrap="square" rtlCol="0">
            <a:spAutoFit/>
          </a:bodyPr>
          <a:lstStyle/>
          <a:p>
            <a:pPr marL="457200" indent="-457200">
              <a:buAutoNum type="arabicPeriod"/>
            </a:pPr>
            <a:r>
              <a:rPr lang="zh-CN" altLang="en-US" sz="2800" dirty="0"/>
              <a:t>临床常见</a:t>
            </a:r>
            <a:r>
              <a:rPr lang="en-US" altLang="zh-CN" sz="2800" dirty="0"/>
              <a:t>MRI</a:t>
            </a:r>
            <a:r>
              <a:rPr lang="zh-CN" altLang="en-US" sz="2800" dirty="0"/>
              <a:t>影像数据</a:t>
            </a:r>
            <a:r>
              <a:rPr lang="en-US" altLang="zh-CN" sz="2800" dirty="0"/>
              <a:t>(T1/T2)</a:t>
            </a:r>
            <a:r>
              <a:rPr lang="zh-CN" altLang="en-US" sz="2800" dirty="0"/>
              <a:t>能在预测短期左旋多巴响应的任务上起多大程度的作用？</a:t>
            </a:r>
            <a:endParaRPr lang="en-US" altLang="zh-CN" sz="2800" dirty="0"/>
          </a:p>
          <a:p>
            <a:pPr marL="914400" lvl="1" indent="-457200">
              <a:buAutoNum type="arabicPeriod"/>
            </a:pPr>
            <a:r>
              <a:rPr lang="zh-CN" altLang="en-US" sz="2800" dirty="0"/>
              <a:t>对于原始影像数据如何进行预处理</a:t>
            </a:r>
            <a:endParaRPr lang="en-US" altLang="zh-CN" sz="2800" dirty="0"/>
          </a:p>
          <a:p>
            <a:pPr marL="914400" lvl="1" indent="-457200">
              <a:buAutoNum type="arabicPeriod"/>
            </a:pPr>
            <a:r>
              <a:rPr lang="zh-CN" altLang="en-US" sz="2800" dirty="0"/>
              <a:t>从影像数据中提取哪些特征</a:t>
            </a:r>
            <a:endParaRPr lang="en-US" altLang="zh-CN" sz="2800" dirty="0"/>
          </a:p>
          <a:p>
            <a:pPr marL="914400" lvl="1" indent="-457200">
              <a:buAutoNum type="arabicPeriod"/>
            </a:pPr>
            <a:r>
              <a:rPr lang="zh-CN" altLang="en-US" sz="2800" dirty="0"/>
              <a:t>使用哪些影像数据之外的特征</a:t>
            </a:r>
            <a:endParaRPr lang="en-US" altLang="zh-CN" sz="2800" dirty="0"/>
          </a:p>
          <a:p>
            <a:pPr marL="914400" lvl="1" indent="-457200">
              <a:buAutoNum type="arabicPeriod"/>
            </a:pPr>
            <a:r>
              <a:rPr lang="zh-CN" altLang="en-US" sz="2800" dirty="0"/>
              <a:t>如何确定分类任务的阈值</a:t>
            </a:r>
            <a:endParaRPr lang="en-US" altLang="zh-CN" sz="2800" dirty="0"/>
          </a:p>
          <a:p>
            <a:pPr marL="914400" lvl="1" indent="-457200">
              <a:buAutoNum type="arabicPeriod"/>
            </a:pPr>
            <a:r>
              <a:rPr lang="zh-CN" altLang="en-US" sz="2800" dirty="0"/>
              <a:t>使用哪些模型来评估影像特征的作用</a:t>
            </a:r>
            <a:endParaRPr lang="en-US" altLang="zh-CN" sz="2800" dirty="0"/>
          </a:p>
          <a:p>
            <a:pPr marL="457200" indent="-457200">
              <a:buAutoNum type="arabicPeriod"/>
            </a:pPr>
            <a:r>
              <a:rPr lang="zh-CN" altLang="en-US" sz="2800" dirty="0"/>
              <a:t>模型输入：影像特征，年龄，性别，病程，</a:t>
            </a:r>
            <a:r>
              <a:rPr lang="en-US" altLang="zh-CN" sz="2800" dirty="0"/>
              <a:t>U3</a:t>
            </a:r>
            <a:r>
              <a:rPr lang="zh-CN" altLang="en-US" sz="2800" dirty="0"/>
              <a:t>评分</a:t>
            </a:r>
            <a:r>
              <a:rPr lang="en-US" altLang="zh-CN" sz="2800" dirty="0"/>
              <a:t>(ON or OFF?)</a:t>
            </a:r>
            <a:r>
              <a:rPr lang="zh-CN" altLang="en-US" sz="2800" dirty="0"/>
              <a:t>，</a:t>
            </a:r>
            <a:r>
              <a:rPr lang="en-US" altLang="zh-CN" sz="2800" dirty="0"/>
              <a:t>PD</a:t>
            </a:r>
            <a:r>
              <a:rPr lang="zh-CN" altLang="en-US" sz="2800" dirty="0"/>
              <a:t>亚型</a:t>
            </a:r>
            <a:r>
              <a:rPr lang="en-US" altLang="zh-CN" sz="2800" dirty="0"/>
              <a:t>?</a:t>
            </a:r>
            <a:r>
              <a:rPr lang="zh-CN" altLang="en-US" sz="2800" dirty="0"/>
              <a:t>，</a:t>
            </a:r>
            <a:r>
              <a:rPr lang="en-US" altLang="zh-CN" sz="2800" dirty="0"/>
              <a:t>LEDD?</a:t>
            </a:r>
          </a:p>
          <a:p>
            <a:pPr marL="457200" indent="-457200">
              <a:buAutoNum type="arabicPeriod"/>
            </a:pPr>
            <a:r>
              <a:rPr lang="zh-CN" altLang="en-US" sz="2800" dirty="0"/>
              <a:t>模型输出：二分类，判断患者左旋多巴响应好</a:t>
            </a:r>
            <a:r>
              <a:rPr lang="en-US" altLang="zh-CN" sz="2800" dirty="0"/>
              <a:t>/</a:t>
            </a:r>
            <a:r>
              <a:rPr lang="zh-CN" altLang="en-US" sz="2800" dirty="0"/>
              <a:t>差</a:t>
            </a:r>
            <a:endParaRPr lang="en-US" altLang="zh-CN" sz="2800" dirty="0"/>
          </a:p>
        </p:txBody>
      </p:sp>
    </p:spTree>
    <p:extLst>
      <p:ext uri="{BB962C8B-B14F-4D97-AF65-F5344CB8AC3E}">
        <p14:creationId xmlns:p14="http://schemas.microsoft.com/office/powerpoint/2010/main" val="3418106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Can Dopamine Responsiveness Be Predicted in Parkinson’s Disease Without an Acute Administration Test?</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656108" y="1393840"/>
            <a:ext cx="6555183" cy="4957832"/>
          </a:xfrm>
          <a:prstGeom prst="rect">
            <a:avLst/>
          </a:prstGeom>
          <a:noFill/>
        </p:spPr>
        <p:txBody>
          <a:bodyPr wrap="square" rtlCol="0">
            <a:spAutoFit/>
          </a:bodyPr>
          <a:lstStyle/>
          <a:p>
            <a:pPr>
              <a:lnSpc>
                <a:spcPct val="150000"/>
              </a:lnSpc>
            </a:pPr>
            <a:r>
              <a:rPr lang="zh-CN" altLang="en-US" sz="2000" b="1" dirty="0"/>
              <a:t>回归任务：</a:t>
            </a:r>
            <a:endParaRPr lang="en-US" altLang="zh-CN" sz="2000" b="1" dirty="0"/>
          </a:p>
          <a:p>
            <a:pPr marL="457200" indent="-457200">
              <a:lnSpc>
                <a:spcPct val="150000"/>
              </a:lnSpc>
              <a:buAutoNum type="arabicPeriod"/>
            </a:pPr>
            <a:r>
              <a:rPr lang="en-US" altLang="zh-CN" sz="1200" dirty="0" err="1"/>
              <a:t>Demo_Clinic_Model</a:t>
            </a:r>
            <a:r>
              <a:rPr lang="en-US" altLang="zh-CN" sz="1200" dirty="0"/>
              <a:t>: </a:t>
            </a:r>
            <a:r>
              <a:rPr lang="zh-CN" altLang="en-US" sz="1200" dirty="0"/>
              <a:t>使用</a:t>
            </a:r>
            <a:r>
              <a:rPr lang="en-US" altLang="zh-CN" sz="1200" dirty="0"/>
              <a:t>ON state</a:t>
            </a:r>
            <a:r>
              <a:rPr lang="zh-CN" altLang="en-US" sz="1200" dirty="0"/>
              <a:t>下的人口统计学和临床数据进行预测</a:t>
            </a:r>
            <a:endParaRPr lang="en-US" altLang="zh-CN" sz="1200" dirty="0"/>
          </a:p>
          <a:p>
            <a:pPr marL="914400" lvl="1" indent="-457200">
              <a:lnSpc>
                <a:spcPct val="150000"/>
              </a:lnSpc>
              <a:buAutoNum type="arabicPeriod"/>
            </a:pPr>
            <a:r>
              <a:rPr lang="zh-CN" altLang="en-US" sz="1200" dirty="0"/>
              <a:t>训练集</a:t>
            </a:r>
            <a:r>
              <a:rPr lang="en-US" altLang="zh-CN" sz="1200" dirty="0"/>
              <a:t>R2=0.69</a:t>
            </a:r>
            <a:r>
              <a:rPr lang="zh-CN" altLang="en-US" sz="1200" dirty="0"/>
              <a:t>，测试集</a:t>
            </a:r>
            <a:r>
              <a:rPr lang="en-US" altLang="zh-CN" sz="1200" dirty="0"/>
              <a:t>R2=0.60</a:t>
            </a:r>
          </a:p>
          <a:p>
            <a:pPr marL="914400" lvl="1" indent="-457200">
              <a:lnSpc>
                <a:spcPct val="150000"/>
              </a:lnSpc>
              <a:buAutoNum type="arabicPeriod"/>
            </a:pPr>
            <a:r>
              <a:rPr lang="en-US" altLang="zh-CN" sz="1200" dirty="0"/>
              <a:t>&gt;0.7 </a:t>
            </a:r>
            <a:r>
              <a:rPr lang="zh-CN" altLang="en-US" sz="1200" dirty="0"/>
              <a:t>测试集</a:t>
            </a:r>
            <a:r>
              <a:rPr lang="en-US" altLang="zh-CN" sz="1200" dirty="0"/>
              <a:t>R2=0.80</a:t>
            </a:r>
          </a:p>
          <a:p>
            <a:pPr marL="914400" lvl="1" indent="-457200">
              <a:lnSpc>
                <a:spcPct val="150000"/>
              </a:lnSpc>
              <a:buAutoNum type="arabicPeriod"/>
            </a:pPr>
            <a:r>
              <a:rPr lang="en-US" altLang="zh-CN" sz="1200" dirty="0"/>
              <a:t>Sex, age, duration, UPDRS2 ON, UPDRS3 ON, UPDRS4, Schwab &amp; England ON</a:t>
            </a:r>
          </a:p>
          <a:p>
            <a:pPr marL="457200" indent="-457200">
              <a:lnSpc>
                <a:spcPct val="150000"/>
              </a:lnSpc>
              <a:buAutoNum type="arabicPeriod"/>
            </a:pPr>
            <a:r>
              <a:rPr lang="en-US" altLang="zh-CN" sz="1200" dirty="0"/>
              <a:t>Demo_Clinic_T1_Model: Demo_Clinic_Model+T1</a:t>
            </a:r>
            <a:r>
              <a:rPr lang="zh-CN" altLang="en-US" sz="1200" dirty="0"/>
              <a:t>影像提取的特征</a:t>
            </a:r>
            <a:endParaRPr lang="en-US" altLang="zh-CN" sz="1200" dirty="0"/>
          </a:p>
          <a:p>
            <a:pPr marL="914400" lvl="1" indent="-457200">
              <a:lnSpc>
                <a:spcPct val="150000"/>
              </a:lnSpc>
              <a:buAutoNum type="arabicPeriod"/>
            </a:pPr>
            <a:r>
              <a:rPr lang="zh-CN" altLang="en-US" sz="1200" dirty="0"/>
              <a:t>训练集</a:t>
            </a:r>
            <a:r>
              <a:rPr lang="en-US" altLang="zh-CN" sz="1200" dirty="0"/>
              <a:t>R2=0.76</a:t>
            </a:r>
            <a:r>
              <a:rPr lang="zh-CN" altLang="en-US" sz="1200" dirty="0"/>
              <a:t>，测试集</a:t>
            </a:r>
            <a:r>
              <a:rPr lang="en-US" altLang="zh-CN" sz="1200" dirty="0"/>
              <a:t>R2=0.65</a:t>
            </a:r>
          </a:p>
          <a:p>
            <a:pPr marL="914400" lvl="1" indent="-457200">
              <a:lnSpc>
                <a:spcPct val="150000"/>
              </a:lnSpc>
              <a:buAutoNum type="arabicPeriod"/>
            </a:pPr>
            <a:r>
              <a:rPr lang="en-US" altLang="zh-CN" sz="1200" dirty="0"/>
              <a:t>&gt;0.7 </a:t>
            </a:r>
            <a:r>
              <a:rPr lang="zh-CN" altLang="en-US" sz="1200" dirty="0"/>
              <a:t>测试集</a:t>
            </a:r>
            <a:r>
              <a:rPr lang="en-US" altLang="zh-CN" sz="1200" dirty="0"/>
              <a:t>R2=0.82</a:t>
            </a:r>
          </a:p>
          <a:p>
            <a:pPr marL="914400" lvl="1" indent="-457200">
              <a:lnSpc>
                <a:spcPct val="150000"/>
              </a:lnSpc>
              <a:buFontTx/>
              <a:buAutoNum type="arabicPeriod"/>
            </a:pPr>
            <a:r>
              <a:rPr lang="en-US" altLang="zh-CN" sz="1200" dirty="0"/>
              <a:t>Clinic + </a:t>
            </a:r>
            <a:r>
              <a:rPr lang="en-US" altLang="zh-CN" sz="1200" dirty="0" err="1"/>
              <a:t>EntropySN</a:t>
            </a:r>
            <a:r>
              <a:rPr lang="en-US" altLang="zh-CN" sz="1200" dirty="0"/>
              <a:t>, </a:t>
            </a:r>
            <a:r>
              <a:rPr lang="en-US" altLang="zh-CN" sz="1200" dirty="0" err="1"/>
              <a:t>EnergyThalamus</a:t>
            </a:r>
            <a:r>
              <a:rPr lang="en-US" altLang="zh-CN" sz="1200" dirty="0"/>
              <a:t>, </a:t>
            </a:r>
            <a:r>
              <a:rPr lang="en-US" altLang="zh-CN" sz="1200" dirty="0" err="1"/>
              <a:t>EntropyThalamus</a:t>
            </a:r>
            <a:r>
              <a:rPr lang="en-US" altLang="zh-CN" sz="1200" dirty="0"/>
              <a:t>, </a:t>
            </a:r>
            <a:r>
              <a:rPr lang="en-US" altLang="zh-CN" sz="1200" dirty="0" err="1"/>
              <a:t>InvDiffPutamen</a:t>
            </a:r>
            <a:r>
              <a:rPr lang="en-US" altLang="zh-CN" sz="1200" dirty="0"/>
              <a:t>, </a:t>
            </a:r>
            <a:r>
              <a:rPr lang="en-US" altLang="zh-CN" sz="1200" dirty="0" err="1"/>
              <a:t>SkewnessCaudate</a:t>
            </a:r>
            <a:endParaRPr lang="en-US" altLang="zh-CN" sz="1200" dirty="0"/>
          </a:p>
          <a:p>
            <a:pPr marL="457200" indent="-457200">
              <a:lnSpc>
                <a:spcPct val="150000"/>
              </a:lnSpc>
              <a:buAutoNum type="arabicPeriod"/>
            </a:pPr>
            <a:r>
              <a:rPr lang="en-US" altLang="zh-CN" sz="1200" dirty="0"/>
              <a:t>Demo_Clinic_R2*_Model: Demo_Clinic_Model+T2*</a:t>
            </a:r>
            <a:r>
              <a:rPr lang="zh-CN" altLang="en-US" sz="1200" dirty="0"/>
              <a:t>影像提取的特征</a:t>
            </a:r>
            <a:endParaRPr lang="en-US" altLang="zh-CN" sz="1200" dirty="0"/>
          </a:p>
          <a:p>
            <a:pPr marL="914400" lvl="1" indent="-457200">
              <a:lnSpc>
                <a:spcPct val="150000"/>
              </a:lnSpc>
              <a:buAutoNum type="arabicPeriod"/>
            </a:pPr>
            <a:r>
              <a:rPr lang="zh-CN" altLang="en-US" sz="1200" dirty="0"/>
              <a:t>训练集</a:t>
            </a:r>
            <a:r>
              <a:rPr lang="en-US" altLang="zh-CN" sz="1200" dirty="0"/>
              <a:t>R2=0.72</a:t>
            </a:r>
            <a:r>
              <a:rPr lang="zh-CN" altLang="en-US" sz="1200" dirty="0"/>
              <a:t>，测试集</a:t>
            </a:r>
            <a:r>
              <a:rPr lang="en-US" altLang="zh-CN" sz="1200" dirty="0"/>
              <a:t>R2=0.60</a:t>
            </a:r>
          </a:p>
          <a:p>
            <a:pPr marL="914400" lvl="1" indent="-457200">
              <a:lnSpc>
                <a:spcPct val="150000"/>
              </a:lnSpc>
              <a:buAutoNum type="arabicPeriod"/>
            </a:pPr>
            <a:r>
              <a:rPr lang="en-US" altLang="zh-CN" sz="1200" dirty="0"/>
              <a:t>&gt;0.7 </a:t>
            </a:r>
            <a:r>
              <a:rPr lang="zh-CN" altLang="en-US" sz="1200" dirty="0"/>
              <a:t>测试集</a:t>
            </a:r>
            <a:r>
              <a:rPr lang="en-US" altLang="zh-CN" sz="1200" dirty="0"/>
              <a:t>R2=0.85</a:t>
            </a:r>
          </a:p>
          <a:p>
            <a:pPr marL="914400" lvl="1" indent="-457200">
              <a:lnSpc>
                <a:spcPct val="150000"/>
              </a:lnSpc>
              <a:buAutoNum type="arabicPeriod"/>
            </a:pPr>
            <a:r>
              <a:rPr lang="en-US" altLang="zh-CN" sz="1200" dirty="0"/>
              <a:t>Clinic + </a:t>
            </a:r>
            <a:r>
              <a:rPr lang="en-US" altLang="zh-CN" sz="1200" dirty="0" err="1"/>
              <a:t>EntropySN</a:t>
            </a:r>
            <a:r>
              <a:rPr lang="en-US" altLang="zh-CN" sz="1200" dirty="0"/>
              <a:t>, </a:t>
            </a:r>
            <a:r>
              <a:rPr lang="en-US" altLang="zh-CN" sz="1200" dirty="0" err="1"/>
              <a:t>KurtosisSN</a:t>
            </a:r>
            <a:r>
              <a:rPr lang="en-US" altLang="zh-CN" sz="1200" dirty="0"/>
              <a:t>, </a:t>
            </a:r>
            <a:r>
              <a:rPr lang="en-US" altLang="zh-CN" sz="1200" dirty="0" err="1"/>
              <a:t>EntropySTN</a:t>
            </a:r>
            <a:endParaRPr lang="en-US" altLang="zh-CN" sz="1200" dirty="0"/>
          </a:p>
          <a:p>
            <a:pPr marL="457200" indent="-457200">
              <a:lnSpc>
                <a:spcPct val="150000"/>
              </a:lnSpc>
              <a:buAutoNum type="arabicPeriod"/>
            </a:pPr>
            <a:r>
              <a:rPr lang="en-US" altLang="zh-CN" sz="1200" dirty="0"/>
              <a:t>Demo_Clinic_T1_R2*_Model: Demo_Clinic_Model+T1</a:t>
            </a:r>
            <a:r>
              <a:rPr lang="zh-CN" altLang="en-US" sz="1200" dirty="0"/>
              <a:t>影像提取的特征</a:t>
            </a:r>
            <a:r>
              <a:rPr lang="en-US" altLang="zh-CN" sz="1200" dirty="0"/>
              <a:t>+T2*</a:t>
            </a:r>
            <a:r>
              <a:rPr lang="zh-CN" altLang="en-US" sz="1200" dirty="0"/>
              <a:t>影像提取的特征</a:t>
            </a:r>
            <a:endParaRPr lang="en-US" altLang="zh-CN" sz="1200" dirty="0"/>
          </a:p>
          <a:p>
            <a:pPr marL="914400" lvl="1" indent="-457200">
              <a:lnSpc>
                <a:spcPct val="150000"/>
              </a:lnSpc>
              <a:buAutoNum type="arabicPeriod"/>
            </a:pPr>
            <a:r>
              <a:rPr lang="zh-CN" altLang="en-US" sz="1200" dirty="0"/>
              <a:t>训练集</a:t>
            </a:r>
            <a:r>
              <a:rPr lang="en-US" altLang="zh-CN" sz="1200" dirty="0"/>
              <a:t>R2=0.76</a:t>
            </a:r>
            <a:r>
              <a:rPr lang="zh-CN" altLang="en-US" sz="1200" dirty="0"/>
              <a:t>，测试集</a:t>
            </a:r>
            <a:r>
              <a:rPr lang="en-US" altLang="zh-CN" sz="1200" dirty="0"/>
              <a:t>R2=0.55</a:t>
            </a:r>
          </a:p>
          <a:p>
            <a:pPr marL="914400" lvl="1" indent="-457200">
              <a:lnSpc>
                <a:spcPct val="150000"/>
              </a:lnSpc>
              <a:buAutoNum type="arabicPeriod"/>
            </a:pPr>
            <a:r>
              <a:rPr lang="en-US" altLang="zh-CN" sz="1200" dirty="0"/>
              <a:t>Clinic + EntropySN_T1, InvDiffPutamen_T1, SkewnessCaudate_T1, KurtosisSN_R2</a:t>
            </a:r>
          </a:p>
        </p:txBody>
      </p:sp>
      <p:pic>
        <p:nvPicPr>
          <p:cNvPr id="7" name="图片 6">
            <a:extLst>
              <a:ext uri="{FF2B5EF4-FFF2-40B4-BE49-F238E27FC236}">
                <a16:creationId xmlns:a16="http://schemas.microsoft.com/office/drawing/2014/main" id="{27F3081B-65C7-375A-48AB-C0EB140880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0746" y="1767706"/>
            <a:ext cx="4067797" cy="4181089"/>
          </a:xfrm>
          <a:prstGeom prst="rect">
            <a:avLst/>
          </a:prstGeom>
        </p:spPr>
      </p:pic>
      <p:sp>
        <p:nvSpPr>
          <p:cNvPr id="8" name="文本框 7">
            <a:extLst>
              <a:ext uri="{FF2B5EF4-FFF2-40B4-BE49-F238E27FC236}">
                <a16:creationId xmlns:a16="http://schemas.microsoft.com/office/drawing/2014/main" id="{F71EFA24-5751-308B-906B-5BAFC31FD5A8}"/>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30241021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Can Dopamine Responsiveness Be Predicted in Parkinson’s Disease Without an Acute Administration Test?</a:t>
            </a:r>
            <a:endParaRPr lang="zh-CN" altLang="en-US" sz="2800" b="1" dirty="0"/>
          </a:p>
        </p:txBody>
      </p:sp>
      <p:pic>
        <p:nvPicPr>
          <p:cNvPr id="10" name="图片 9">
            <a:extLst>
              <a:ext uri="{FF2B5EF4-FFF2-40B4-BE49-F238E27FC236}">
                <a16:creationId xmlns:a16="http://schemas.microsoft.com/office/drawing/2014/main" id="{E7EF803E-4973-2592-5E04-256A2D297F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1469" y="4504458"/>
            <a:ext cx="10004871" cy="1714501"/>
          </a:xfrm>
          <a:prstGeom prst="rect">
            <a:avLst/>
          </a:prstGeom>
        </p:spPr>
      </p:pic>
      <p:pic>
        <p:nvPicPr>
          <p:cNvPr id="12" name="图片 11">
            <a:extLst>
              <a:ext uri="{FF2B5EF4-FFF2-40B4-BE49-F238E27FC236}">
                <a16:creationId xmlns:a16="http://schemas.microsoft.com/office/drawing/2014/main" id="{3FD827E2-4999-555E-72AE-04195C72F5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636" y="1943681"/>
            <a:ext cx="5868485" cy="2126073"/>
          </a:xfrm>
          <a:prstGeom prst="rect">
            <a:avLst/>
          </a:prstGeom>
        </p:spPr>
      </p:pic>
      <p:pic>
        <p:nvPicPr>
          <p:cNvPr id="14" name="图片 13">
            <a:extLst>
              <a:ext uri="{FF2B5EF4-FFF2-40B4-BE49-F238E27FC236}">
                <a16:creationId xmlns:a16="http://schemas.microsoft.com/office/drawing/2014/main" id="{9928166C-57CC-95A9-4297-8B0E532B8A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55121" y="2007128"/>
            <a:ext cx="5674326" cy="2062626"/>
          </a:xfrm>
          <a:prstGeom prst="rect">
            <a:avLst/>
          </a:prstGeom>
        </p:spPr>
      </p:pic>
      <p:sp>
        <p:nvSpPr>
          <p:cNvPr id="15" name="文本框 14">
            <a:extLst>
              <a:ext uri="{FF2B5EF4-FFF2-40B4-BE49-F238E27FC236}">
                <a16:creationId xmlns:a16="http://schemas.microsoft.com/office/drawing/2014/main" id="{85097A74-50E6-DEC7-4EE1-CC295CE56747}"/>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20715470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Can Dopamine Responsiveness Be Predicted in Parkinson’s Disease Without an Acute Administration Test?</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972437" y="1278227"/>
            <a:ext cx="9884541" cy="2815451"/>
          </a:xfrm>
          <a:prstGeom prst="rect">
            <a:avLst/>
          </a:prstGeom>
          <a:noFill/>
        </p:spPr>
        <p:txBody>
          <a:bodyPr wrap="square" rtlCol="0">
            <a:spAutoFit/>
          </a:bodyPr>
          <a:lstStyle/>
          <a:p>
            <a:pPr>
              <a:lnSpc>
                <a:spcPct val="150000"/>
              </a:lnSpc>
            </a:pPr>
            <a:r>
              <a:rPr lang="en-US" altLang="zh-CN" sz="2000" b="1" dirty="0"/>
              <a:t>Discussion:</a:t>
            </a:r>
          </a:p>
          <a:p>
            <a:pPr marL="457200" indent="-457200">
              <a:lnSpc>
                <a:spcPct val="150000"/>
              </a:lnSpc>
              <a:buAutoNum type="arabicPeriod"/>
            </a:pPr>
            <a:r>
              <a:rPr lang="zh-CN" altLang="en-US" sz="2000" dirty="0"/>
              <a:t>年龄越大，对左旋多巴响应越差</a:t>
            </a:r>
            <a:endParaRPr lang="en-US" altLang="zh-CN" sz="2000" dirty="0"/>
          </a:p>
          <a:p>
            <a:pPr marL="457200" indent="-457200">
              <a:lnSpc>
                <a:spcPct val="150000"/>
              </a:lnSpc>
              <a:buAutoNum type="arabicPeriod"/>
            </a:pPr>
            <a:r>
              <a:rPr lang="zh-CN" altLang="en-US" sz="2000" dirty="0"/>
              <a:t>女性对左旋多巴响应更差</a:t>
            </a:r>
            <a:endParaRPr lang="en-US" altLang="zh-CN" sz="2000" dirty="0"/>
          </a:p>
          <a:p>
            <a:pPr marL="457200" indent="-457200">
              <a:lnSpc>
                <a:spcPct val="150000"/>
              </a:lnSpc>
              <a:buAutoNum type="arabicPeriod"/>
            </a:pPr>
            <a:r>
              <a:rPr lang="en-US" altLang="zh-CN" sz="2000" dirty="0"/>
              <a:t>MRI</a:t>
            </a:r>
            <a:r>
              <a:rPr lang="zh-CN" altLang="en-US" sz="2000" dirty="0"/>
              <a:t>能够提升预测模型准确率</a:t>
            </a:r>
            <a:endParaRPr lang="en-US" altLang="zh-CN" sz="2000" dirty="0"/>
          </a:p>
          <a:p>
            <a:pPr marL="457200" indent="-457200">
              <a:lnSpc>
                <a:spcPct val="150000"/>
              </a:lnSpc>
              <a:buAutoNum type="arabicPeriod"/>
            </a:pPr>
            <a:r>
              <a:rPr lang="zh-CN" altLang="en-US" sz="2000" dirty="0"/>
              <a:t>影像纹理特征在分析中能表现出更好的敏感性</a:t>
            </a:r>
            <a:endParaRPr lang="en-US" altLang="zh-CN" sz="2000" dirty="0"/>
          </a:p>
          <a:p>
            <a:pPr marL="457200" indent="-457200">
              <a:lnSpc>
                <a:spcPct val="150000"/>
              </a:lnSpc>
              <a:buAutoNum type="arabicPeriod"/>
            </a:pPr>
            <a:r>
              <a:rPr lang="en-US" altLang="zh-CN" sz="2000" dirty="0"/>
              <a:t>PD</a:t>
            </a:r>
            <a:r>
              <a:rPr lang="zh-CN" altLang="en-US" sz="2000" dirty="0"/>
              <a:t>存在黑质和丘脑底核的异常铁沉积 </a:t>
            </a:r>
            <a:r>
              <a:rPr lang="en-US" altLang="zh-CN" sz="2000" dirty="0"/>
              <a:t>(T2*/QSM)</a:t>
            </a:r>
          </a:p>
        </p:txBody>
      </p:sp>
      <p:sp>
        <p:nvSpPr>
          <p:cNvPr id="3" name="文本框 2">
            <a:extLst>
              <a:ext uri="{FF2B5EF4-FFF2-40B4-BE49-F238E27FC236}">
                <a16:creationId xmlns:a16="http://schemas.microsoft.com/office/drawing/2014/main" id="{3879E727-5B88-A641-EAFA-6CCD8E0873CE}"/>
              </a:ext>
            </a:extLst>
          </p:cNvPr>
          <p:cNvSpPr txBox="1"/>
          <p:nvPr/>
        </p:nvSpPr>
        <p:spPr>
          <a:xfrm>
            <a:off x="972437" y="4292194"/>
            <a:ext cx="9884541" cy="1430456"/>
          </a:xfrm>
          <a:prstGeom prst="rect">
            <a:avLst/>
          </a:prstGeom>
          <a:noFill/>
        </p:spPr>
        <p:txBody>
          <a:bodyPr wrap="square" rtlCol="0">
            <a:spAutoFit/>
          </a:bodyPr>
          <a:lstStyle/>
          <a:p>
            <a:pPr>
              <a:lnSpc>
                <a:spcPct val="150000"/>
              </a:lnSpc>
            </a:pPr>
            <a:r>
              <a:rPr lang="en-US" altLang="zh-CN" sz="2000" b="1" dirty="0"/>
              <a:t>Limitation:</a:t>
            </a:r>
          </a:p>
          <a:p>
            <a:pPr marL="457200" indent="-457200">
              <a:lnSpc>
                <a:spcPct val="150000"/>
              </a:lnSpc>
              <a:buAutoNum type="arabicPeriod"/>
            </a:pPr>
            <a:r>
              <a:rPr lang="zh-CN" altLang="en-US" sz="2000" dirty="0"/>
              <a:t>所有患者都是因为</a:t>
            </a:r>
            <a:r>
              <a:rPr lang="en-US" altLang="zh-CN" sz="2000" dirty="0"/>
              <a:t>DBS</a:t>
            </a:r>
            <a:r>
              <a:rPr lang="zh-CN" altLang="en-US" sz="2000" dirty="0"/>
              <a:t>被招募，无法代表</a:t>
            </a:r>
            <a:r>
              <a:rPr lang="en-US" altLang="zh-CN" sz="2000" dirty="0"/>
              <a:t>PD</a:t>
            </a:r>
            <a:r>
              <a:rPr lang="zh-CN" altLang="en-US" sz="2000" dirty="0"/>
              <a:t>患者总体分布</a:t>
            </a:r>
            <a:endParaRPr lang="en-US" altLang="zh-CN" sz="2000" dirty="0"/>
          </a:p>
          <a:p>
            <a:pPr marL="457200" indent="-457200">
              <a:lnSpc>
                <a:spcPct val="150000"/>
              </a:lnSpc>
              <a:buAutoNum type="arabicPeriod"/>
            </a:pPr>
            <a:r>
              <a:rPr lang="zh-CN" altLang="en-US" sz="2000" dirty="0"/>
              <a:t>数据量不足以支持深度学习等其他预测模型</a:t>
            </a:r>
            <a:endParaRPr lang="en-US" altLang="zh-CN" sz="2000"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38033563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Machine Learning for the Diagnosis of Parkinson's Disease: A Review of Literature</a:t>
            </a:r>
            <a:endParaRPr lang="zh-CN" altLang="en-US" sz="2800" b="1" dirty="0"/>
          </a:p>
        </p:txBody>
      </p:sp>
      <p:sp>
        <p:nvSpPr>
          <p:cNvPr id="2" name="文本框 1">
            <a:extLst>
              <a:ext uri="{FF2B5EF4-FFF2-40B4-BE49-F238E27FC236}">
                <a16:creationId xmlns:a16="http://schemas.microsoft.com/office/drawing/2014/main" id="{32DC9B1A-DD18-B80A-0CA3-1A0197630F9A}"/>
              </a:ext>
            </a:extLst>
          </p:cNvPr>
          <p:cNvSpPr txBox="1"/>
          <p:nvPr/>
        </p:nvSpPr>
        <p:spPr>
          <a:xfrm>
            <a:off x="972437" y="1278227"/>
            <a:ext cx="5506295" cy="2640146"/>
          </a:xfrm>
          <a:prstGeom prst="rect">
            <a:avLst/>
          </a:prstGeom>
          <a:noFill/>
        </p:spPr>
        <p:txBody>
          <a:bodyPr wrap="square" rtlCol="0">
            <a:spAutoFit/>
          </a:bodyPr>
          <a:lstStyle/>
          <a:p>
            <a:pPr marL="457200" indent="-457200">
              <a:lnSpc>
                <a:spcPct val="150000"/>
              </a:lnSpc>
              <a:buAutoNum type="arabicPeriod"/>
            </a:pPr>
            <a:r>
              <a:rPr lang="en-US" altLang="zh-CN" sz="1600" dirty="0"/>
              <a:t>2021</a:t>
            </a:r>
          </a:p>
          <a:p>
            <a:pPr marL="457200" indent="-457200">
              <a:lnSpc>
                <a:spcPct val="150000"/>
              </a:lnSpc>
              <a:buAutoNum type="arabicPeriod"/>
            </a:pPr>
            <a:r>
              <a:rPr lang="en-US" altLang="zh-CN" sz="1600" dirty="0"/>
              <a:t>PD</a:t>
            </a:r>
            <a:r>
              <a:rPr lang="zh-CN" altLang="en-US" sz="1600" dirty="0"/>
              <a:t>诊断（分类）中的机器学习方法</a:t>
            </a:r>
            <a:endParaRPr lang="en-US" altLang="zh-CN" sz="1600" dirty="0"/>
          </a:p>
          <a:p>
            <a:pPr marL="457200" indent="-457200">
              <a:lnSpc>
                <a:spcPct val="150000"/>
              </a:lnSpc>
              <a:buAutoNum type="arabicPeriod"/>
            </a:pPr>
            <a:r>
              <a:rPr lang="zh-CN" altLang="en-US" sz="1600" dirty="0"/>
              <a:t>目标：常用模型及数据集</a:t>
            </a:r>
            <a:endParaRPr lang="en-US" altLang="zh-CN" sz="1600" dirty="0"/>
          </a:p>
          <a:p>
            <a:pPr marL="457200" indent="-457200">
              <a:lnSpc>
                <a:spcPct val="150000"/>
              </a:lnSpc>
              <a:buAutoNum type="arabicPeriod"/>
            </a:pPr>
            <a:r>
              <a:rPr lang="en-US" altLang="zh-CN" sz="1600" dirty="0"/>
              <a:t>N=209 Methodology: 132 / Clinical Application: 77</a:t>
            </a:r>
          </a:p>
          <a:p>
            <a:pPr marL="457200" indent="-457200">
              <a:lnSpc>
                <a:spcPct val="150000"/>
              </a:lnSpc>
              <a:buAutoNum type="arabicPeriod"/>
            </a:pPr>
            <a:r>
              <a:rPr lang="zh-CN" altLang="en-US" sz="1600" dirty="0"/>
              <a:t>样本量（均值）</a:t>
            </a:r>
            <a:endParaRPr lang="en-US" altLang="zh-CN" sz="1600" dirty="0"/>
          </a:p>
          <a:p>
            <a:pPr lvl="1">
              <a:lnSpc>
                <a:spcPct val="150000"/>
              </a:lnSpc>
            </a:pPr>
            <a:r>
              <a:rPr lang="en-US" altLang="zh-CN" sz="1600" dirty="0"/>
              <a:t>Methodology: 137.1 / Clinical Application: 266.2</a:t>
            </a:r>
          </a:p>
          <a:p>
            <a:pPr marL="457200" indent="-457200">
              <a:lnSpc>
                <a:spcPct val="150000"/>
              </a:lnSpc>
              <a:buAutoNum type="arabicPeriod"/>
            </a:pPr>
            <a:r>
              <a:rPr lang="zh-CN" altLang="en-US" sz="1600" dirty="0"/>
              <a:t>模态：</a:t>
            </a:r>
            <a:endParaRPr lang="en-US" altLang="zh-CN" sz="1600"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Review</a:t>
            </a:r>
            <a:endParaRPr lang="zh-CN" altLang="en-US" sz="2800" b="1" dirty="0"/>
          </a:p>
        </p:txBody>
      </p:sp>
      <p:pic>
        <p:nvPicPr>
          <p:cNvPr id="7" name="图片 6">
            <a:extLst>
              <a:ext uri="{FF2B5EF4-FFF2-40B4-BE49-F238E27FC236}">
                <a16:creationId xmlns:a16="http://schemas.microsoft.com/office/drawing/2014/main" id="{C4D988FD-8A12-8627-DCDC-93FD5B1FEAA6}"/>
              </a:ext>
            </a:extLst>
          </p:cNvPr>
          <p:cNvPicPr>
            <a:picLocks noChangeAspect="1"/>
          </p:cNvPicPr>
          <p:nvPr/>
        </p:nvPicPr>
        <p:blipFill>
          <a:blip r:embed="rId2"/>
          <a:stretch>
            <a:fillRect/>
          </a:stretch>
        </p:blipFill>
        <p:spPr>
          <a:xfrm>
            <a:off x="7121999" y="1615786"/>
            <a:ext cx="4022258" cy="4509655"/>
          </a:xfrm>
          <a:prstGeom prst="rect">
            <a:avLst/>
          </a:prstGeom>
        </p:spPr>
      </p:pic>
      <p:sp>
        <p:nvSpPr>
          <p:cNvPr id="8" name="文本框 7">
            <a:extLst>
              <a:ext uri="{FF2B5EF4-FFF2-40B4-BE49-F238E27FC236}">
                <a16:creationId xmlns:a16="http://schemas.microsoft.com/office/drawing/2014/main" id="{983AFBA2-371D-65CC-9E34-20CCD8613463}"/>
              </a:ext>
            </a:extLst>
          </p:cNvPr>
          <p:cNvSpPr txBox="1"/>
          <p:nvPr/>
        </p:nvSpPr>
        <p:spPr>
          <a:xfrm>
            <a:off x="7044828" y="954245"/>
            <a:ext cx="1621190" cy="1144031"/>
          </a:xfrm>
          <a:prstGeom prst="rect">
            <a:avLst/>
          </a:prstGeom>
          <a:noFill/>
        </p:spPr>
        <p:txBody>
          <a:bodyPr wrap="square" rtlCol="0">
            <a:spAutoFit/>
          </a:bodyPr>
          <a:lstStyle/>
          <a:p>
            <a:pPr>
              <a:lnSpc>
                <a:spcPct val="150000"/>
              </a:lnSpc>
            </a:pPr>
            <a:r>
              <a:rPr lang="zh-CN" altLang="en-US" sz="2400" b="1" dirty="0"/>
              <a:t>数据来源：</a:t>
            </a:r>
            <a:endParaRPr lang="en-US" altLang="zh-CN" sz="2400" b="1" dirty="0"/>
          </a:p>
          <a:p>
            <a:pPr marL="457200" indent="-457200">
              <a:lnSpc>
                <a:spcPct val="150000"/>
              </a:lnSpc>
              <a:buAutoNum type="arabicPeriod"/>
            </a:pPr>
            <a:endParaRPr lang="en-US" altLang="zh-CN" sz="2400" b="1" dirty="0"/>
          </a:p>
        </p:txBody>
      </p:sp>
      <p:pic>
        <p:nvPicPr>
          <p:cNvPr id="10" name="图片 9">
            <a:extLst>
              <a:ext uri="{FF2B5EF4-FFF2-40B4-BE49-F238E27FC236}">
                <a16:creationId xmlns:a16="http://schemas.microsoft.com/office/drawing/2014/main" id="{B40E272F-AA44-D94F-7F35-4484694AF7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7639" y="3640648"/>
            <a:ext cx="3842720" cy="3150098"/>
          </a:xfrm>
          <a:prstGeom prst="rect">
            <a:avLst/>
          </a:prstGeom>
        </p:spPr>
      </p:pic>
    </p:spTree>
    <p:extLst>
      <p:ext uri="{BB962C8B-B14F-4D97-AF65-F5344CB8AC3E}">
        <p14:creationId xmlns:p14="http://schemas.microsoft.com/office/powerpoint/2010/main" val="9064856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Machine Learning for the Diagnosis of Parkinson's Disease: A Review of Literature</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Review</a:t>
            </a:r>
            <a:endParaRPr lang="zh-CN" altLang="en-US" sz="2800" b="1" dirty="0"/>
          </a:p>
        </p:txBody>
      </p:sp>
      <p:pic>
        <p:nvPicPr>
          <p:cNvPr id="16" name="图片 15">
            <a:extLst>
              <a:ext uri="{FF2B5EF4-FFF2-40B4-BE49-F238E27FC236}">
                <a16:creationId xmlns:a16="http://schemas.microsoft.com/office/drawing/2014/main" id="{576E14CA-6CBE-C965-0E29-A70D0E2057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8136" y="1843510"/>
            <a:ext cx="5481869" cy="3572014"/>
          </a:xfrm>
          <a:prstGeom prst="rect">
            <a:avLst/>
          </a:prstGeom>
        </p:spPr>
      </p:pic>
      <p:graphicFrame>
        <p:nvGraphicFramePr>
          <p:cNvPr id="19" name="图表 18">
            <a:extLst>
              <a:ext uri="{FF2B5EF4-FFF2-40B4-BE49-F238E27FC236}">
                <a16:creationId xmlns:a16="http://schemas.microsoft.com/office/drawing/2014/main" id="{A5CA5707-23D6-881E-B8A6-809B513EA8E5}"/>
              </a:ext>
            </a:extLst>
          </p:cNvPr>
          <p:cNvGraphicFramePr/>
          <p:nvPr>
            <p:extLst>
              <p:ext uri="{D42A27DB-BD31-4B8C-83A1-F6EECF244321}">
                <p14:modId xmlns:p14="http://schemas.microsoft.com/office/powerpoint/2010/main" val="2404314061"/>
              </p:ext>
            </p:extLst>
          </p:nvPr>
        </p:nvGraphicFramePr>
        <p:xfrm>
          <a:off x="561995" y="1548245"/>
          <a:ext cx="5341795" cy="3734912"/>
        </p:xfrm>
        <a:graphic>
          <a:graphicData uri="http://schemas.openxmlformats.org/drawingml/2006/chart">
            <c:chart xmlns:c="http://schemas.openxmlformats.org/drawingml/2006/chart" xmlns:r="http://schemas.openxmlformats.org/officeDocument/2006/relationships" r:id="rId3"/>
          </a:graphicData>
        </a:graphic>
      </p:graphicFrame>
      <p:sp>
        <p:nvSpPr>
          <p:cNvPr id="21" name="文本框 20">
            <a:extLst>
              <a:ext uri="{FF2B5EF4-FFF2-40B4-BE49-F238E27FC236}">
                <a16:creationId xmlns:a16="http://schemas.microsoft.com/office/drawing/2014/main" id="{52B6C1F1-C140-AF30-2F5D-E4F97E22D7C1}"/>
              </a:ext>
            </a:extLst>
          </p:cNvPr>
          <p:cNvSpPr txBox="1"/>
          <p:nvPr/>
        </p:nvSpPr>
        <p:spPr>
          <a:xfrm>
            <a:off x="863332" y="5415524"/>
            <a:ext cx="6141026" cy="881139"/>
          </a:xfrm>
          <a:prstGeom prst="rect">
            <a:avLst/>
          </a:prstGeom>
          <a:noFill/>
        </p:spPr>
        <p:txBody>
          <a:bodyPr wrap="square">
            <a:spAutoFit/>
          </a:bodyPr>
          <a:lstStyle/>
          <a:p>
            <a:pPr marL="457200" indent="-457200">
              <a:lnSpc>
                <a:spcPct val="150000"/>
              </a:lnSpc>
              <a:buAutoNum type="arabicPeriod"/>
            </a:pPr>
            <a:r>
              <a:rPr lang="zh-CN" altLang="en-US" sz="1800" dirty="0"/>
              <a:t>所有研究中</a:t>
            </a:r>
            <a:r>
              <a:rPr lang="en-US" altLang="zh-CN" sz="1800" dirty="0"/>
              <a:t>SVM</a:t>
            </a:r>
            <a:r>
              <a:rPr lang="zh-CN" altLang="en-US" sz="1800" dirty="0"/>
              <a:t>的使用量最大</a:t>
            </a:r>
            <a:endParaRPr lang="en-US" altLang="zh-CN" sz="1800" dirty="0"/>
          </a:p>
          <a:p>
            <a:pPr marL="457200" indent="-457200">
              <a:lnSpc>
                <a:spcPct val="150000"/>
              </a:lnSpc>
              <a:buAutoNum type="arabicPeriod"/>
            </a:pPr>
            <a:r>
              <a:rPr lang="zh-CN" altLang="en-US" dirty="0"/>
              <a:t>使用</a:t>
            </a:r>
            <a:r>
              <a:rPr lang="en-US" altLang="zh-CN" dirty="0"/>
              <a:t>MRI</a:t>
            </a:r>
            <a:r>
              <a:rPr lang="zh-CN" altLang="en-US" dirty="0"/>
              <a:t>的研究中，</a:t>
            </a:r>
            <a:r>
              <a:rPr lang="en-US" altLang="zh-CN" dirty="0"/>
              <a:t>SVM</a:t>
            </a:r>
            <a:r>
              <a:rPr lang="zh-CN" altLang="en-US" dirty="0"/>
              <a:t>的使用量同样最大</a:t>
            </a:r>
          </a:p>
        </p:txBody>
      </p:sp>
    </p:spTree>
    <p:extLst>
      <p:ext uri="{BB962C8B-B14F-4D97-AF65-F5344CB8AC3E}">
        <p14:creationId xmlns:p14="http://schemas.microsoft.com/office/powerpoint/2010/main" val="27836834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Use of Magnetic Resonance Imaging and Artificial Intelligence in Studies of Diagnosis of Parkinson’s Disease</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Review</a:t>
            </a:r>
            <a:endParaRPr lang="zh-CN" altLang="en-US" sz="2800" b="1" dirty="0"/>
          </a:p>
        </p:txBody>
      </p:sp>
      <p:sp>
        <p:nvSpPr>
          <p:cNvPr id="14" name="文本框 13">
            <a:extLst>
              <a:ext uri="{FF2B5EF4-FFF2-40B4-BE49-F238E27FC236}">
                <a16:creationId xmlns:a16="http://schemas.microsoft.com/office/drawing/2014/main" id="{FEC176EF-1EC6-F1D0-BFE1-C6DC9BD41EE5}"/>
              </a:ext>
            </a:extLst>
          </p:cNvPr>
          <p:cNvSpPr txBox="1"/>
          <p:nvPr/>
        </p:nvSpPr>
        <p:spPr>
          <a:xfrm>
            <a:off x="1014001" y="1191461"/>
            <a:ext cx="9884541" cy="1430456"/>
          </a:xfrm>
          <a:prstGeom prst="rect">
            <a:avLst/>
          </a:prstGeom>
          <a:noFill/>
        </p:spPr>
        <p:txBody>
          <a:bodyPr wrap="square" rtlCol="0">
            <a:spAutoFit/>
          </a:bodyPr>
          <a:lstStyle/>
          <a:p>
            <a:pPr marL="457200" indent="-457200">
              <a:lnSpc>
                <a:spcPct val="150000"/>
              </a:lnSpc>
              <a:buAutoNum type="arabicPeriod"/>
            </a:pPr>
            <a:r>
              <a:rPr lang="en-US" altLang="zh-CN" sz="2000" dirty="0"/>
              <a:t>2019</a:t>
            </a:r>
          </a:p>
          <a:p>
            <a:pPr marL="457200" indent="-457200">
              <a:lnSpc>
                <a:spcPct val="150000"/>
              </a:lnSpc>
              <a:buAutoNum type="arabicPeriod"/>
            </a:pPr>
            <a:r>
              <a:rPr lang="en-US" altLang="zh-CN" sz="2000" dirty="0"/>
              <a:t>PD</a:t>
            </a:r>
            <a:r>
              <a:rPr lang="zh-CN" altLang="en-US" sz="2000" dirty="0"/>
              <a:t>诊断，鉴别诊断，分型</a:t>
            </a:r>
            <a:endParaRPr lang="en-US" altLang="zh-CN" sz="2000" dirty="0"/>
          </a:p>
          <a:p>
            <a:pPr marL="457200" indent="-457200">
              <a:lnSpc>
                <a:spcPct val="150000"/>
              </a:lnSpc>
              <a:buAutoNum type="arabicPeriod"/>
            </a:pPr>
            <a:r>
              <a:rPr lang="zh-CN" altLang="en-US" sz="2000" dirty="0"/>
              <a:t>目标：</a:t>
            </a:r>
            <a:r>
              <a:rPr lang="en-US" altLang="zh-CN" sz="2000" dirty="0"/>
              <a:t>MRI</a:t>
            </a:r>
            <a:r>
              <a:rPr lang="zh-CN" altLang="en-US" sz="2000" dirty="0"/>
              <a:t>特征提取方法</a:t>
            </a:r>
            <a:endParaRPr lang="en-US" altLang="zh-CN" sz="2000" dirty="0"/>
          </a:p>
        </p:txBody>
      </p:sp>
      <p:sp>
        <p:nvSpPr>
          <p:cNvPr id="2" name="文本框 1">
            <a:extLst>
              <a:ext uri="{FF2B5EF4-FFF2-40B4-BE49-F238E27FC236}">
                <a16:creationId xmlns:a16="http://schemas.microsoft.com/office/drawing/2014/main" id="{60FD3A7D-633B-8ED3-5FEF-5E6B32F73EC8}"/>
              </a:ext>
            </a:extLst>
          </p:cNvPr>
          <p:cNvSpPr txBox="1"/>
          <p:nvPr/>
        </p:nvSpPr>
        <p:spPr>
          <a:xfrm>
            <a:off x="1014000" y="2777775"/>
            <a:ext cx="9884541" cy="2353786"/>
          </a:xfrm>
          <a:prstGeom prst="rect">
            <a:avLst/>
          </a:prstGeom>
          <a:noFill/>
        </p:spPr>
        <p:txBody>
          <a:bodyPr wrap="square" rtlCol="0">
            <a:spAutoFit/>
          </a:bodyPr>
          <a:lstStyle/>
          <a:p>
            <a:pPr>
              <a:lnSpc>
                <a:spcPct val="150000"/>
              </a:lnSpc>
            </a:pPr>
            <a:r>
              <a:rPr lang="zh-CN" altLang="en-US" sz="2000" b="1" dirty="0"/>
              <a:t>特征提取方式：</a:t>
            </a:r>
            <a:endParaRPr lang="en-US" altLang="zh-CN" sz="2000" b="1" dirty="0"/>
          </a:p>
          <a:p>
            <a:pPr marL="457200" indent="-457200">
              <a:lnSpc>
                <a:spcPct val="150000"/>
              </a:lnSpc>
              <a:buAutoNum type="arabicPeriod"/>
            </a:pPr>
            <a:r>
              <a:rPr lang="zh-CN" altLang="en-US" sz="2000" dirty="0"/>
              <a:t>传统上根据组间差异提取特征</a:t>
            </a:r>
            <a:endParaRPr lang="en-US" altLang="zh-CN" sz="2000" dirty="0"/>
          </a:p>
          <a:p>
            <a:pPr marL="457200" indent="-457200">
              <a:lnSpc>
                <a:spcPct val="150000"/>
              </a:lnSpc>
              <a:buAutoNum type="arabicPeriod"/>
            </a:pPr>
            <a:r>
              <a:rPr lang="zh-CN" altLang="en-US" sz="2000" dirty="0"/>
              <a:t>提取疾病相关特征，移除噪声特征</a:t>
            </a:r>
            <a:r>
              <a:rPr lang="en-US" altLang="zh-CN" sz="2000" dirty="0"/>
              <a:t> (SIFT,</a:t>
            </a:r>
            <a:r>
              <a:rPr lang="zh-CN" altLang="en-US" sz="2000" dirty="0"/>
              <a:t> </a:t>
            </a:r>
            <a:r>
              <a:rPr lang="en-US" altLang="zh-CN" sz="2000" dirty="0"/>
              <a:t>Kendall</a:t>
            </a:r>
            <a:r>
              <a:rPr lang="zh-CN" altLang="en-US" sz="2000" dirty="0"/>
              <a:t> </a:t>
            </a:r>
            <a:r>
              <a:rPr lang="en-US" altLang="zh-CN" sz="2000" dirty="0"/>
              <a:t>tau</a:t>
            </a:r>
            <a:r>
              <a:rPr lang="zh-CN" altLang="en-US" sz="2000" dirty="0"/>
              <a:t> </a:t>
            </a:r>
            <a:r>
              <a:rPr lang="en-US" altLang="zh-CN" sz="2000" dirty="0"/>
              <a:t>rank</a:t>
            </a:r>
            <a:r>
              <a:rPr lang="zh-CN" altLang="en-US" sz="2000" dirty="0"/>
              <a:t> </a:t>
            </a:r>
            <a:r>
              <a:rPr lang="en-US" altLang="zh-CN" sz="2000" dirty="0"/>
              <a:t>correlation</a:t>
            </a:r>
            <a:r>
              <a:rPr lang="zh-CN" altLang="en-US" sz="2000" dirty="0"/>
              <a:t> </a:t>
            </a:r>
            <a:r>
              <a:rPr lang="en-US" altLang="zh-CN" sz="2000" dirty="0"/>
              <a:t>coefficient)</a:t>
            </a:r>
          </a:p>
          <a:p>
            <a:pPr marL="457200" indent="-457200">
              <a:lnSpc>
                <a:spcPct val="150000"/>
              </a:lnSpc>
              <a:buAutoNum type="arabicPeriod"/>
            </a:pPr>
            <a:r>
              <a:rPr lang="zh-CN" altLang="en-US" sz="2000" dirty="0"/>
              <a:t>从大样本量数据中提取最具辨别能力的特征</a:t>
            </a:r>
            <a:r>
              <a:rPr lang="en-US" altLang="zh-CN" sz="2000" dirty="0"/>
              <a:t> (JFSS, LDA, Multilevel ROI features)</a:t>
            </a:r>
          </a:p>
          <a:p>
            <a:pPr marL="457200" indent="-457200">
              <a:lnSpc>
                <a:spcPct val="150000"/>
              </a:lnSpc>
              <a:buAutoNum type="arabicPeriod"/>
            </a:pPr>
            <a:r>
              <a:rPr lang="zh-CN" altLang="en-US" sz="2000" dirty="0"/>
              <a:t>比较不同特征提取方法的预测效果</a:t>
            </a:r>
            <a:endParaRPr lang="en-US" altLang="zh-CN" sz="2000" dirty="0"/>
          </a:p>
        </p:txBody>
      </p:sp>
    </p:spTree>
    <p:extLst>
      <p:ext uri="{BB962C8B-B14F-4D97-AF65-F5344CB8AC3E}">
        <p14:creationId xmlns:p14="http://schemas.microsoft.com/office/powerpoint/2010/main" val="10016695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Use of Magnetic Resonance Imaging and Artificial Intelligence in Studies of Diagnosis of Parkinson’s Disease</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Review</a:t>
            </a:r>
            <a:endParaRPr lang="zh-CN" altLang="en-US" sz="2800" b="1" dirty="0"/>
          </a:p>
        </p:txBody>
      </p:sp>
      <p:pic>
        <p:nvPicPr>
          <p:cNvPr id="6" name="图片 5">
            <a:extLst>
              <a:ext uri="{FF2B5EF4-FFF2-40B4-BE49-F238E27FC236}">
                <a16:creationId xmlns:a16="http://schemas.microsoft.com/office/drawing/2014/main" id="{1C2C614E-BE27-19DA-6332-AE2A3FA0D5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9042" y="1559708"/>
            <a:ext cx="10171959" cy="3952669"/>
          </a:xfrm>
          <a:prstGeom prst="rect">
            <a:avLst/>
          </a:prstGeom>
        </p:spPr>
      </p:pic>
      <p:sp>
        <p:nvSpPr>
          <p:cNvPr id="7" name="文本框 6">
            <a:extLst>
              <a:ext uri="{FF2B5EF4-FFF2-40B4-BE49-F238E27FC236}">
                <a16:creationId xmlns:a16="http://schemas.microsoft.com/office/drawing/2014/main" id="{496D70B7-3D99-2A56-1763-6EAC478F27A9}"/>
              </a:ext>
            </a:extLst>
          </p:cNvPr>
          <p:cNvSpPr txBox="1"/>
          <p:nvPr/>
        </p:nvSpPr>
        <p:spPr>
          <a:xfrm>
            <a:off x="863332" y="5657131"/>
            <a:ext cx="6141026" cy="465640"/>
          </a:xfrm>
          <a:prstGeom prst="rect">
            <a:avLst/>
          </a:prstGeom>
          <a:noFill/>
        </p:spPr>
        <p:txBody>
          <a:bodyPr wrap="square">
            <a:spAutoFit/>
          </a:bodyPr>
          <a:lstStyle/>
          <a:p>
            <a:pPr>
              <a:lnSpc>
                <a:spcPct val="150000"/>
              </a:lnSpc>
            </a:pPr>
            <a:r>
              <a:rPr lang="en-US" altLang="zh-CN" dirty="0"/>
              <a:t>A, C</a:t>
            </a:r>
            <a:r>
              <a:rPr lang="zh-CN" altLang="en-US" dirty="0"/>
              <a:t>可能有参考价值</a:t>
            </a:r>
          </a:p>
        </p:txBody>
      </p:sp>
    </p:spTree>
    <p:extLst>
      <p:ext uri="{BB962C8B-B14F-4D97-AF65-F5344CB8AC3E}">
        <p14:creationId xmlns:p14="http://schemas.microsoft.com/office/powerpoint/2010/main" val="33149711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The performance of various machine learning methods for Parkinson’s disease recognition: a systematic review (2022)</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Review</a:t>
            </a:r>
            <a:endParaRPr lang="zh-CN" altLang="en-US" sz="2800" b="1" dirty="0"/>
          </a:p>
        </p:txBody>
      </p:sp>
      <p:sp>
        <p:nvSpPr>
          <p:cNvPr id="14" name="文本框 13">
            <a:extLst>
              <a:ext uri="{FF2B5EF4-FFF2-40B4-BE49-F238E27FC236}">
                <a16:creationId xmlns:a16="http://schemas.microsoft.com/office/drawing/2014/main" id="{FEC176EF-1EC6-F1D0-BFE1-C6DC9BD41EE5}"/>
              </a:ext>
            </a:extLst>
          </p:cNvPr>
          <p:cNvSpPr txBox="1"/>
          <p:nvPr/>
        </p:nvSpPr>
        <p:spPr>
          <a:xfrm>
            <a:off x="956851" y="1115965"/>
            <a:ext cx="9884541" cy="1892121"/>
          </a:xfrm>
          <a:prstGeom prst="rect">
            <a:avLst/>
          </a:prstGeom>
          <a:noFill/>
        </p:spPr>
        <p:txBody>
          <a:bodyPr wrap="square" rtlCol="0">
            <a:spAutoFit/>
          </a:bodyPr>
          <a:lstStyle/>
          <a:p>
            <a:pPr marL="457200" indent="-457200">
              <a:lnSpc>
                <a:spcPct val="150000"/>
              </a:lnSpc>
              <a:buAutoNum type="arabicPeriod"/>
            </a:pPr>
            <a:r>
              <a:rPr lang="en-US" altLang="zh-CN" sz="2000" dirty="0"/>
              <a:t>PD</a:t>
            </a:r>
            <a:r>
              <a:rPr lang="zh-CN" altLang="en-US" sz="2000" dirty="0"/>
              <a:t>诊断中的常用模型：</a:t>
            </a:r>
            <a:r>
              <a:rPr lang="en-US" altLang="zh-CN" sz="2000" dirty="0"/>
              <a:t>Decision Tree (DT), Random Forest (RF), Boosted Trees, </a:t>
            </a:r>
            <a:r>
              <a:rPr lang="en-US" altLang="zh-CN" sz="2000" dirty="0" err="1"/>
              <a:t>XGBoost</a:t>
            </a:r>
            <a:r>
              <a:rPr lang="en-US" altLang="zh-CN" sz="2000" dirty="0"/>
              <a:t>, </a:t>
            </a:r>
            <a:r>
              <a:rPr lang="en-US" altLang="zh-CN" sz="2000" dirty="0" err="1"/>
              <a:t>Adaboost</a:t>
            </a:r>
            <a:r>
              <a:rPr lang="en-US" altLang="zh-CN" sz="2000" dirty="0"/>
              <a:t>, K-Nearest Neighbors (K-NN), Linear Discriminant Analysis (LDA), Logistic Regression (LR), Support Vector Machine (SVM), and Naive Bayes (NB)</a:t>
            </a:r>
          </a:p>
          <a:p>
            <a:pPr marL="457200" indent="-457200">
              <a:lnSpc>
                <a:spcPct val="150000"/>
              </a:lnSpc>
              <a:buAutoNum type="arabicPeriod"/>
            </a:pPr>
            <a:r>
              <a:rPr lang="zh-CN" altLang="en-US" sz="2000" dirty="0"/>
              <a:t>表现最好的模型包括随机森林，</a:t>
            </a:r>
            <a:r>
              <a:rPr lang="en-US" altLang="zh-CN" sz="2000" dirty="0"/>
              <a:t>SVM</a:t>
            </a:r>
            <a:r>
              <a:rPr lang="zh-CN" altLang="en-US" sz="2000" dirty="0"/>
              <a:t>，</a:t>
            </a:r>
            <a:r>
              <a:rPr lang="en-US" altLang="zh-CN" sz="2000" dirty="0"/>
              <a:t>Logistic</a:t>
            </a:r>
            <a:r>
              <a:rPr lang="zh-CN" altLang="en-US" sz="2000" dirty="0"/>
              <a:t>回归</a:t>
            </a:r>
            <a:endParaRPr lang="en-US" altLang="zh-CN" sz="2000" dirty="0"/>
          </a:p>
        </p:txBody>
      </p:sp>
      <p:sp>
        <p:nvSpPr>
          <p:cNvPr id="3" name="文本框 2">
            <a:extLst>
              <a:ext uri="{FF2B5EF4-FFF2-40B4-BE49-F238E27FC236}">
                <a16:creationId xmlns:a16="http://schemas.microsoft.com/office/drawing/2014/main" id="{B71BC9A6-EEB9-224F-2C53-8F11DE589EF4}"/>
              </a:ext>
            </a:extLst>
          </p:cNvPr>
          <p:cNvSpPr txBox="1"/>
          <p:nvPr/>
        </p:nvSpPr>
        <p:spPr>
          <a:xfrm>
            <a:off x="863332" y="3500928"/>
            <a:ext cx="10465336" cy="954107"/>
          </a:xfrm>
          <a:prstGeom prst="rect">
            <a:avLst/>
          </a:prstGeom>
          <a:noFill/>
        </p:spPr>
        <p:txBody>
          <a:bodyPr wrap="square" rtlCol="0">
            <a:spAutoFit/>
          </a:bodyPr>
          <a:lstStyle/>
          <a:p>
            <a:r>
              <a:rPr lang="en-US" altLang="zh-CN" sz="2800" b="1" dirty="0"/>
              <a:t>The Levodopa Response Varies in Pathologically Confirmed Parkinson's Disease: A Systematic Review (2020)</a:t>
            </a:r>
            <a:endParaRPr lang="zh-CN" altLang="en-US" sz="2800" b="1" dirty="0"/>
          </a:p>
        </p:txBody>
      </p:sp>
      <p:sp>
        <p:nvSpPr>
          <p:cNvPr id="7" name="文本框 6">
            <a:extLst>
              <a:ext uri="{FF2B5EF4-FFF2-40B4-BE49-F238E27FC236}">
                <a16:creationId xmlns:a16="http://schemas.microsoft.com/office/drawing/2014/main" id="{8770D2D0-1CFC-E814-558F-E95D89A1A3CA}"/>
              </a:ext>
            </a:extLst>
          </p:cNvPr>
          <p:cNvSpPr txBox="1"/>
          <p:nvPr/>
        </p:nvSpPr>
        <p:spPr>
          <a:xfrm>
            <a:off x="956850" y="4397077"/>
            <a:ext cx="9884541" cy="1892121"/>
          </a:xfrm>
          <a:prstGeom prst="rect">
            <a:avLst/>
          </a:prstGeom>
          <a:noFill/>
        </p:spPr>
        <p:txBody>
          <a:bodyPr wrap="square" rtlCol="0">
            <a:spAutoFit/>
          </a:bodyPr>
          <a:lstStyle/>
          <a:p>
            <a:pPr marL="457200" indent="-457200">
              <a:lnSpc>
                <a:spcPct val="150000"/>
              </a:lnSpc>
              <a:buAutoNum type="arabicPeriod"/>
            </a:pPr>
            <a:r>
              <a:rPr lang="zh-CN" altLang="en-US" sz="2000" dirty="0"/>
              <a:t>在左旋多巴用量更大的情况下，男性评分仍然比女性差</a:t>
            </a:r>
            <a:endParaRPr lang="en-US" altLang="zh-CN" sz="2000" dirty="0"/>
          </a:p>
          <a:p>
            <a:pPr marL="457200" indent="-457200">
              <a:lnSpc>
                <a:spcPct val="150000"/>
              </a:lnSpc>
              <a:buAutoNum type="arabicPeriod"/>
            </a:pPr>
            <a:r>
              <a:rPr lang="en-US" altLang="zh-CN" sz="2000" dirty="0"/>
              <a:t>PIGD</a:t>
            </a:r>
            <a:r>
              <a:rPr lang="zh-CN" altLang="en-US" sz="2000" dirty="0"/>
              <a:t>亚型响应比</a:t>
            </a:r>
            <a:r>
              <a:rPr lang="en-US" altLang="zh-CN" sz="2000" dirty="0"/>
              <a:t>TD</a:t>
            </a:r>
            <a:r>
              <a:rPr lang="zh-CN" altLang="en-US" sz="2000" dirty="0"/>
              <a:t>亚型更差</a:t>
            </a:r>
            <a:endParaRPr lang="en-US" altLang="zh-CN" sz="2000" dirty="0"/>
          </a:p>
          <a:p>
            <a:pPr marL="457200" indent="-457200">
              <a:lnSpc>
                <a:spcPct val="150000"/>
              </a:lnSpc>
              <a:buAutoNum type="arabicPeriod"/>
            </a:pPr>
            <a:r>
              <a:rPr lang="zh-CN" altLang="en-US" sz="2000" dirty="0"/>
              <a:t>年轻患者响应更好</a:t>
            </a:r>
            <a:endParaRPr lang="en-US" altLang="zh-CN" sz="2000" dirty="0"/>
          </a:p>
          <a:p>
            <a:pPr marL="457200" indent="-457200">
              <a:lnSpc>
                <a:spcPct val="150000"/>
              </a:lnSpc>
              <a:buAutoNum type="arabicPeriod"/>
            </a:pPr>
            <a:r>
              <a:rPr lang="zh-CN" altLang="en-US" sz="2000" dirty="0"/>
              <a:t>左旋多巴对</a:t>
            </a:r>
            <a:r>
              <a:rPr lang="en-US" altLang="zh-CN" sz="2000" dirty="0"/>
              <a:t>10%</a:t>
            </a:r>
            <a:r>
              <a:rPr lang="zh-CN" altLang="en-US" sz="2000" dirty="0"/>
              <a:t>的患者没有效果，对</a:t>
            </a:r>
            <a:r>
              <a:rPr lang="en-US" altLang="zh-CN" sz="2000" dirty="0"/>
              <a:t>12%</a:t>
            </a:r>
            <a:r>
              <a:rPr lang="zh-CN" altLang="en-US" sz="2000" dirty="0"/>
              <a:t>的患者效果较差</a:t>
            </a:r>
            <a:endParaRPr lang="en-US" altLang="zh-CN" sz="2000" dirty="0"/>
          </a:p>
        </p:txBody>
      </p:sp>
    </p:spTree>
    <p:extLst>
      <p:ext uri="{BB962C8B-B14F-4D97-AF65-F5344CB8AC3E}">
        <p14:creationId xmlns:p14="http://schemas.microsoft.com/office/powerpoint/2010/main" val="29765326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Influence of white matter MRI hyper-intensities on acute </a:t>
            </a:r>
            <a:r>
              <a:rPr lang="en-US" altLang="zh-CN" sz="2800" b="1" dirty="0" err="1"/>
              <a:t>l-dopa</a:t>
            </a:r>
            <a:r>
              <a:rPr lang="en-US" altLang="zh-CN" sz="2800" b="1" dirty="0"/>
              <a:t> response in patients with Parkinson's disease</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14" name="文本框 13">
            <a:extLst>
              <a:ext uri="{FF2B5EF4-FFF2-40B4-BE49-F238E27FC236}">
                <a16:creationId xmlns:a16="http://schemas.microsoft.com/office/drawing/2014/main" id="{FEC176EF-1EC6-F1D0-BFE1-C6DC9BD41EE5}"/>
              </a:ext>
            </a:extLst>
          </p:cNvPr>
          <p:cNvSpPr txBox="1"/>
          <p:nvPr/>
        </p:nvSpPr>
        <p:spPr>
          <a:xfrm>
            <a:off x="565883" y="1148124"/>
            <a:ext cx="11060234" cy="3277116"/>
          </a:xfrm>
          <a:prstGeom prst="rect">
            <a:avLst/>
          </a:prstGeom>
          <a:noFill/>
        </p:spPr>
        <p:txBody>
          <a:bodyPr wrap="square" rtlCol="0">
            <a:spAutoFit/>
          </a:bodyPr>
          <a:lstStyle/>
          <a:p>
            <a:pPr marL="457200" indent="-457200">
              <a:lnSpc>
                <a:spcPct val="150000"/>
              </a:lnSpc>
              <a:buAutoNum type="arabicPeriod"/>
            </a:pPr>
            <a:r>
              <a:rPr lang="zh-CN" altLang="en-US" sz="2000" dirty="0"/>
              <a:t>白质高信号与短期左旋多巴响应的关联</a:t>
            </a:r>
            <a:endParaRPr lang="en-US" altLang="zh-CN" sz="2000" dirty="0"/>
          </a:p>
          <a:p>
            <a:pPr marL="457200" indent="-457200">
              <a:lnSpc>
                <a:spcPct val="150000"/>
              </a:lnSpc>
              <a:buAutoNum type="arabicPeriod"/>
            </a:pPr>
            <a:r>
              <a:rPr lang="en-US" altLang="zh-CN" sz="2000" dirty="0"/>
              <a:t>N=60</a:t>
            </a:r>
          </a:p>
          <a:p>
            <a:pPr marL="457200" indent="-457200">
              <a:lnSpc>
                <a:spcPct val="150000"/>
              </a:lnSpc>
              <a:buAutoNum type="arabicPeriod"/>
            </a:pPr>
            <a:r>
              <a:rPr lang="zh-CN" altLang="en-US" sz="2000" dirty="0"/>
              <a:t>影像：白质高信号</a:t>
            </a:r>
            <a:r>
              <a:rPr lang="en-US" altLang="zh-CN" sz="2000" dirty="0"/>
              <a:t>(WMH) (T2FlAIR?)</a:t>
            </a:r>
            <a:r>
              <a:rPr lang="zh-CN" altLang="en-US" sz="2000" dirty="0"/>
              <a:t>是</a:t>
            </a:r>
            <a:r>
              <a:rPr lang="en-US" altLang="zh-CN" sz="2000" dirty="0"/>
              <a:t>PD</a:t>
            </a:r>
            <a:r>
              <a:rPr lang="zh-CN" altLang="en-US" sz="2000" dirty="0"/>
              <a:t>常见并发症</a:t>
            </a:r>
            <a:endParaRPr lang="en-US" altLang="zh-CN" sz="2000" dirty="0"/>
          </a:p>
          <a:p>
            <a:pPr marL="914400" lvl="1" indent="-457200">
              <a:lnSpc>
                <a:spcPct val="150000"/>
              </a:lnSpc>
              <a:buAutoNum type="arabicPeriod"/>
            </a:pPr>
            <a:r>
              <a:rPr lang="en-US" altLang="zh-CN" sz="2000" dirty="0"/>
              <a:t>MRI</a:t>
            </a:r>
            <a:r>
              <a:rPr lang="zh-CN" altLang="en-US" sz="2000" dirty="0"/>
              <a:t>影像数据在冲击试验后一年内采集</a:t>
            </a:r>
            <a:endParaRPr lang="en-US" altLang="zh-CN" sz="2000" dirty="0"/>
          </a:p>
          <a:p>
            <a:pPr marL="914400" lvl="1" indent="-457200">
              <a:lnSpc>
                <a:spcPct val="150000"/>
              </a:lnSpc>
              <a:buAutoNum type="arabicPeriod"/>
            </a:pPr>
            <a:r>
              <a:rPr lang="zh-CN" altLang="en-US" sz="2000" dirty="0"/>
              <a:t>两位神经放射学专家使用半定量量表评估</a:t>
            </a:r>
            <a:r>
              <a:rPr lang="en-US" altLang="zh-CN" sz="2000" dirty="0"/>
              <a:t>WMH</a:t>
            </a:r>
            <a:r>
              <a:rPr lang="zh-CN" altLang="en-US" sz="2000" dirty="0"/>
              <a:t>，指标包括总白质高信号评分</a:t>
            </a:r>
            <a:r>
              <a:rPr lang="en-US" altLang="zh-CN" sz="2000" dirty="0"/>
              <a:t>(TWMH)</a:t>
            </a:r>
            <a:r>
              <a:rPr lang="zh-CN" altLang="en-US" sz="2000" dirty="0"/>
              <a:t>，脑室周围空间病变评分</a:t>
            </a:r>
            <a:r>
              <a:rPr lang="en-US" altLang="zh-CN" sz="2000" dirty="0"/>
              <a:t>(PV)</a:t>
            </a:r>
            <a:r>
              <a:rPr lang="zh-CN" altLang="en-US" sz="2000" dirty="0"/>
              <a:t>，深部白质评分</a:t>
            </a:r>
            <a:r>
              <a:rPr lang="en-US" altLang="zh-CN" sz="2000" dirty="0"/>
              <a:t>(DWM)</a:t>
            </a:r>
            <a:r>
              <a:rPr lang="zh-CN" altLang="en-US" sz="2000" dirty="0"/>
              <a:t>，基底节评分</a:t>
            </a:r>
            <a:r>
              <a:rPr lang="en-US" altLang="zh-CN" sz="2000" dirty="0"/>
              <a:t>(BG)</a:t>
            </a:r>
            <a:r>
              <a:rPr lang="zh-CN" altLang="en-US" sz="2000" dirty="0"/>
              <a:t>，幕下空间评分</a:t>
            </a:r>
            <a:r>
              <a:rPr lang="en-US" altLang="zh-CN" sz="2000" dirty="0"/>
              <a:t>(IT)</a:t>
            </a:r>
          </a:p>
          <a:p>
            <a:pPr marL="457200" indent="-457200">
              <a:lnSpc>
                <a:spcPct val="150000"/>
              </a:lnSpc>
              <a:buAutoNum type="arabicPeriod"/>
            </a:pPr>
            <a:r>
              <a:rPr lang="zh-CN" altLang="en-US" sz="2000" dirty="0"/>
              <a:t>其他数据：诊断时年龄，性别，</a:t>
            </a:r>
            <a:r>
              <a:rPr lang="en-US" altLang="zh-CN" sz="2000" dirty="0"/>
              <a:t>ON/OFF</a:t>
            </a:r>
            <a:r>
              <a:rPr lang="zh-CN" altLang="en-US" sz="2000" dirty="0"/>
              <a:t>状态</a:t>
            </a:r>
            <a:r>
              <a:rPr lang="en-US" altLang="zh-CN" sz="2000" dirty="0"/>
              <a:t>U3</a:t>
            </a:r>
            <a:r>
              <a:rPr lang="zh-CN" altLang="en-US" sz="2000" dirty="0"/>
              <a:t>评分（总分</a:t>
            </a:r>
            <a:r>
              <a:rPr lang="en-US" altLang="zh-CN" sz="2000" dirty="0"/>
              <a:t>+6</a:t>
            </a:r>
            <a:r>
              <a:rPr lang="zh-CN" altLang="en-US" sz="2000" dirty="0"/>
              <a:t>个子项）</a:t>
            </a:r>
            <a:endParaRPr lang="en-US" altLang="zh-CN" sz="2000" dirty="0"/>
          </a:p>
        </p:txBody>
      </p:sp>
      <p:pic>
        <p:nvPicPr>
          <p:cNvPr id="6" name="图片 5">
            <a:extLst>
              <a:ext uri="{FF2B5EF4-FFF2-40B4-BE49-F238E27FC236}">
                <a16:creationId xmlns:a16="http://schemas.microsoft.com/office/drawing/2014/main" id="{7A651537-CFDE-167E-462D-9B4F19914321}"/>
              </a:ext>
            </a:extLst>
          </p:cNvPr>
          <p:cNvPicPr>
            <a:picLocks noChangeAspect="1"/>
          </p:cNvPicPr>
          <p:nvPr/>
        </p:nvPicPr>
        <p:blipFill>
          <a:blip r:embed="rId2"/>
          <a:stretch>
            <a:fillRect/>
          </a:stretch>
        </p:blipFill>
        <p:spPr>
          <a:xfrm>
            <a:off x="1085850" y="4425240"/>
            <a:ext cx="8648278" cy="2332064"/>
          </a:xfrm>
          <a:prstGeom prst="rect">
            <a:avLst/>
          </a:prstGeom>
        </p:spPr>
      </p:pic>
    </p:spTree>
    <p:extLst>
      <p:ext uri="{BB962C8B-B14F-4D97-AF65-F5344CB8AC3E}">
        <p14:creationId xmlns:p14="http://schemas.microsoft.com/office/powerpoint/2010/main" val="33619998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Influence of white matter MRI hyper-intensities on acute </a:t>
            </a:r>
            <a:r>
              <a:rPr lang="en-US" altLang="zh-CN" sz="2800" b="1" dirty="0" err="1"/>
              <a:t>l-dopa</a:t>
            </a:r>
            <a:r>
              <a:rPr lang="en-US" altLang="zh-CN" sz="2800" b="1" dirty="0"/>
              <a:t> response in patients with Parkinson's disease</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14" name="文本框 13">
            <a:extLst>
              <a:ext uri="{FF2B5EF4-FFF2-40B4-BE49-F238E27FC236}">
                <a16:creationId xmlns:a16="http://schemas.microsoft.com/office/drawing/2014/main" id="{FEC176EF-1EC6-F1D0-BFE1-C6DC9BD41EE5}"/>
              </a:ext>
            </a:extLst>
          </p:cNvPr>
          <p:cNvSpPr txBox="1"/>
          <p:nvPr/>
        </p:nvSpPr>
        <p:spPr>
          <a:xfrm>
            <a:off x="565883" y="1184489"/>
            <a:ext cx="5990781" cy="5400774"/>
          </a:xfrm>
          <a:prstGeom prst="rect">
            <a:avLst/>
          </a:prstGeom>
          <a:noFill/>
        </p:spPr>
        <p:txBody>
          <a:bodyPr wrap="square" rtlCol="0">
            <a:spAutoFit/>
          </a:bodyPr>
          <a:lstStyle/>
          <a:p>
            <a:pPr marL="457200" indent="-457200">
              <a:lnSpc>
                <a:spcPct val="150000"/>
              </a:lnSpc>
              <a:buAutoNum type="arabicPeriod"/>
            </a:pPr>
            <a:r>
              <a:rPr lang="zh-CN" altLang="en-US" sz="2000" dirty="0"/>
              <a:t>相关性分析：非参数 双变量</a:t>
            </a:r>
            <a:endParaRPr lang="en-US" altLang="zh-CN" sz="2000" dirty="0"/>
          </a:p>
          <a:p>
            <a:pPr marL="914400" lvl="1" indent="-457200">
              <a:lnSpc>
                <a:spcPct val="150000"/>
              </a:lnSpc>
              <a:buAutoNum type="arabicPeriod"/>
            </a:pPr>
            <a:r>
              <a:rPr lang="zh-CN" altLang="en-US" sz="2000" dirty="0"/>
              <a:t>年龄数据与</a:t>
            </a:r>
            <a:r>
              <a:rPr lang="en-US" altLang="zh-CN" sz="2000" dirty="0"/>
              <a:t>WMH</a:t>
            </a:r>
            <a:r>
              <a:rPr lang="zh-CN" altLang="en-US" sz="2000" dirty="0"/>
              <a:t>指标</a:t>
            </a:r>
            <a:endParaRPr lang="en-US" altLang="zh-CN" sz="2000" dirty="0"/>
          </a:p>
          <a:p>
            <a:pPr marL="1371600" lvl="2" indent="-457200">
              <a:lnSpc>
                <a:spcPct val="150000"/>
              </a:lnSpc>
              <a:buAutoNum type="arabicPeriod"/>
            </a:pPr>
            <a:r>
              <a:rPr lang="zh-CN" altLang="en-US" sz="1600" dirty="0"/>
              <a:t>评估年龄：</a:t>
            </a:r>
            <a:r>
              <a:rPr lang="en-US" altLang="zh-CN" sz="1600" dirty="0"/>
              <a:t>PV: R=0.49 p &lt; 0.001; DWM: R=0.31 p &lt; 0.016; BG: R=0.25 p &lt; 0.055; TWMH: R=0.43 p &lt; 0.001</a:t>
            </a:r>
          </a:p>
          <a:p>
            <a:pPr marL="1371600" lvl="2" indent="-457200">
              <a:lnSpc>
                <a:spcPct val="150000"/>
              </a:lnSpc>
              <a:buAutoNum type="arabicPeriod"/>
            </a:pPr>
            <a:r>
              <a:rPr lang="zh-CN" altLang="en-US" sz="1600" dirty="0"/>
              <a:t>诊断年龄：</a:t>
            </a:r>
            <a:r>
              <a:rPr lang="en-US" altLang="zh-CN" sz="1600" dirty="0"/>
              <a:t>TWMH: R=0.31 p &lt; 0.030</a:t>
            </a:r>
          </a:p>
          <a:p>
            <a:pPr marL="914400" lvl="1" indent="-457200">
              <a:lnSpc>
                <a:spcPct val="150000"/>
              </a:lnSpc>
              <a:buAutoNum type="arabicPeriod"/>
            </a:pPr>
            <a:r>
              <a:rPr lang="zh-CN" altLang="en-US" sz="2000" dirty="0"/>
              <a:t>年龄数据与</a:t>
            </a:r>
            <a:r>
              <a:rPr lang="en-US" altLang="zh-CN" sz="2000" dirty="0"/>
              <a:t>U3</a:t>
            </a:r>
            <a:r>
              <a:rPr lang="zh-CN" altLang="en-US" sz="2000" dirty="0"/>
              <a:t>评分</a:t>
            </a:r>
            <a:endParaRPr lang="en-US" altLang="zh-CN" sz="2000" dirty="0"/>
          </a:p>
          <a:p>
            <a:pPr marL="1371600" lvl="2" indent="-457200">
              <a:lnSpc>
                <a:spcPct val="150000"/>
              </a:lnSpc>
              <a:buAutoNum type="arabicPeriod"/>
            </a:pPr>
            <a:r>
              <a:rPr lang="zh-CN" altLang="en-US" sz="1600" dirty="0"/>
              <a:t>评估年龄：</a:t>
            </a:r>
            <a:r>
              <a:rPr lang="en-US" altLang="zh-CN" sz="1600" dirty="0"/>
              <a:t>Axial: R=0.30 p &lt; 0.05</a:t>
            </a:r>
          </a:p>
          <a:p>
            <a:pPr marL="1371600" lvl="2" indent="-457200">
              <a:lnSpc>
                <a:spcPct val="150000"/>
              </a:lnSpc>
              <a:buAutoNum type="arabicPeriod"/>
            </a:pPr>
            <a:r>
              <a:rPr lang="zh-CN" altLang="en-US" sz="1600" dirty="0"/>
              <a:t>诊断年龄：</a:t>
            </a:r>
            <a:r>
              <a:rPr lang="en-US" altLang="zh-CN" sz="1600" dirty="0"/>
              <a:t>MDS-UPDRSIII: R=0.34 p &lt; 0.028; Gait: R=0.40 p &lt; 0.007; Axial: R=0.44 p &lt; 0.003</a:t>
            </a:r>
          </a:p>
          <a:p>
            <a:pPr marL="457200" indent="-457200">
              <a:lnSpc>
                <a:spcPct val="150000"/>
              </a:lnSpc>
              <a:buAutoNum type="arabicPeriod"/>
            </a:pPr>
            <a:r>
              <a:rPr lang="zh-CN" altLang="en-US" sz="2000" dirty="0"/>
              <a:t>偏相关分析：年龄作为控制变量</a:t>
            </a:r>
            <a:endParaRPr lang="en-US" altLang="zh-CN" sz="2000" dirty="0"/>
          </a:p>
          <a:p>
            <a:pPr marL="914400" lvl="1" indent="-457200">
              <a:lnSpc>
                <a:spcPct val="150000"/>
              </a:lnSpc>
              <a:buFontTx/>
              <a:buAutoNum type="arabicPeriod"/>
            </a:pPr>
            <a:r>
              <a:rPr lang="pt-BR" altLang="zh-CN" sz="2000" dirty="0"/>
              <a:t>DWM</a:t>
            </a:r>
            <a:r>
              <a:rPr lang="zh-CN" altLang="pt-BR" sz="2000" dirty="0"/>
              <a:t>与</a:t>
            </a:r>
            <a:r>
              <a:rPr lang="pt-BR" altLang="zh-CN" sz="2000" dirty="0"/>
              <a:t>axial: R=-0.35, p&lt;0.027</a:t>
            </a:r>
            <a:endParaRPr lang="en-US" altLang="zh-CN" sz="2000" dirty="0"/>
          </a:p>
          <a:p>
            <a:pPr marL="457200" indent="-457200">
              <a:lnSpc>
                <a:spcPct val="150000"/>
              </a:lnSpc>
              <a:buAutoNum type="arabicPeriod"/>
            </a:pPr>
            <a:r>
              <a:rPr lang="zh-CN" altLang="en-US" sz="2000" dirty="0"/>
              <a:t>结论：</a:t>
            </a:r>
            <a:r>
              <a:rPr lang="en-US" altLang="zh-CN" sz="2000" dirty="0"/>
              <a:t>DWM</a:t>
            </a:r>
            <a:r>
              <a:rPr lang="zh-CN" altLang="en-US" sz="2000" dirty="0"/>
              <a:t>与中轴症状对左旋多巴响应相关</a:t>
            </a:r>
            <a:endParaRPr lang="en-US" altLang="zh-CN" sz="2000" dirty="0"/>
          </a:p>
        </p:txBody>
      </p:sp>
      <p:pic>
        <p:nvPicPr>
          <p:cNvPr id="3" name="图片 2">
            <a:extLst>
              <a:ext uri="{FF2B5EF4-FFF2-40B4-BE49-F238E27FC236}">
                <a16:creationId xmlns:a16="http://schemas.microsoft.com/office/drawing/2014/main" id="{7C9371E5-21E1-364B-74B2-098D5EE13E75}"/>
              </a:ext>
            </a:extLst>
          </p:cNvPr>
          <p:cNvPicPr>
            <a:picLocks noChangeAspect="1"/>
          </p:cNvPicPr>
          <p:nvPr/>
        </p:nvPicPr>
        <p:blipFill>
          <a:blip r:embed="rId2"/>
          <a:stretch>
            <a:fillRect/>
          </a:stretch>
        </p:blipFill>
        <p:spPr>
          <a:xfrm>
            <a:off x="6982690" y="1660619"/>
            <a:ext cx="4534507" cy="4064772"/>
          </a:xfrm>
          <a:prstGeom prst="rect">
            <a:avLst/>
          </a:prstGeom>
        </p:spPr>
      </p:pic>
    </p:spTree>
    <p:extLst>
      <p:ext uri="{BB962C8B-B14F-4D97-AF65-F5344CB8AC3E}">
        <p14:creationId xmlns:p14="http://schemas.microsoft.com/office/powerpoint/2010/main" val="217666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959468" y="412249"/>
            <a:ext cx="2015543" cy="646331"/>
          </a:xfrm>
          <a:prstGeom prst="rect">
            <a:avLst/>
          </a:prstGeom>
          <a:noFill/>
        </p:spPr>
        <p:txBody>
          <a:bodyPr wrap="square" rtlCol="0">
            <a:spAutoFit/>
          </a:bodyPr>
          <a:lstStyle/>
          <a:p>
            <a:r>
              <a:rPr lang="zh-CN" altLang="en-US" sz="3600" b="1" dirty="0"/>
              <a:t>研究意义</a:t>
            </a:r>
          </a:p>
        </p:txBody>
      </p:sp>
      <p:sp>
        <p:nvSpPr>
          <p:cNvPr id="7" name="文本框 6">
            <a:extLst>
              <a:ext uri="{FF2B5EF4-FFF2-40B4-BE49-F238E27FC236}">
                <a16:creationId xmlns:a16="http://schemas.microsoft.com/office/drawing/2014/main" id="{1AC37C9E-09A1-673F-A5E7-19B7D6A29C37}"/>
              </a:ext>
            </a:extLst>
          </p:cNvPr>
          <p:cNvSpPr txBox="1"/>
          <p:nvPr/>
        </p:nvSpPr>
        <p:spPr>
          <a:xfrm>
            <a:off x="959468" y="1372033"/>
            <a:ext cx="9884541" cy="1384995"/>
          </a:xfrm>
          <a:prstGeom prst="rect">
            <a:avLst/>
          </a:prstGeom>
          <a:noFill/>
        </p:spPr>
        <p:txBody>
          <a:bodyPr wrap="square" rtlCol="0">
            <a:spAutoFit/>
          </a:bodyPr>
          <a:lstStyle/>
          <a:p>
            <a:pPr marL="457200" indent="-457200">
              <a:buAutoNum type="arabicPeriod"/>
            </a:pPr>
            <a:r>
              <a:rPr lang="zh-CN" altLang="en-US" sz="2800" dirty="0"/>
              <a:t>结构影像</a:t>
            </a:r>
            <a:r>
              <a:rPr lang="en-US" altLang="zh-CN" sz="2800" dirty="0"/>
              <a:t>(T1/T2)</a:t>
            </a:r>
            <a:r>
              <a:rPr lang="zh-CN" altLang="en-US" sz="2800" dirty="0"/>
              <a:t>较量表等临床数据更为客观，较功能影像等数据更易获得，探索其对左旋多巴响应的预测能力有较大的临床价值</a:t>
            </a:r>
            <a:endParaRPr lang="en-US" altLang="zh-CN" sz="2800" dirty="0"/>
          </a:p>
        </p:txBody>
      </p:sp>
    </p:spTree>
    <p:extLst>
      <p:ext uri="{BB962C8B-B14F-4D97-AF65-F5344CB8AC3E}">
        <p14:creationId xmlns:p14="http://schemas.microsoft.com/office/powerpoint/2010/main" val="1979720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L-dopa responsiveness in early Parkinson's disease is associated with the rate of motor progression</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2" name="文本框 1">
            <a:extLst>
              <a:ext uri="{FF2B5EF4-FFF2-40B4-BE49-F238E27FC236}">
                <a16:creationId xmlns:a16="http://schemas.microsoft.com/office/drawing/2014/main" id="{AAA6D413-5DDF-051B-28D7-F399665120EA}"/>
              </a:ext>
            </a:extLst>
          </p:cNvPr>
          <p:cNvSpPr txBox="1"/>
          <p:nvPr/>
        </p:nvSpPr>
        <p:spPr>
          <a:xfrm>
            <a:off x="565883" y="1148124"/>
            <a:ext cx="11060234" cy="5308441"/>
          </a:xfrm>
          <a:prstGeom prst="rect">
            <a:avLst/>
          </a:prstGeom>
          <a:noFill/>
        </p:spPr>
        <p:txBody>
          <a:bodyPr wrap="square" rtlCol="0">
            <a:spAutoFit/>
          </a:bodyPr>
          <a:lstStyle/>
          <a:p>
            <a:pPr marL="457200" indent="-457200">
              <a:lnSpc>
                <a:spcPct val="150000"/>
              </a:lnSpc>
              <a:buAutoNum type="arabicPeriod"/>
            </a:pPr>
            <a:r>
              <a:rPr lang="zh-CN" altLang="en-US" sz="2000" dirty="0"/>
              <a:t>早期</a:t>
            </a:r>
            <a:r>
              <a:rPr lang="en-US" altLang="zh-CN" sz="2000" dirty="0"/>
              <a:t>PD</a:t>
            </a:r>
            <a:r>
              <a:rPr lang="zh-CN" altLang="en-US" sz="2000" dirty="0"/>
              <a:t>中，运动症状进展与左旋多巴响应有关</a:t>
            </a:r>
            <a:endParaRPr lang="en-US" altLang="zh-CN" sz="2000" dirty="0"/>
          </a:p>
          <a:p>
            <a:pPr marL="457200" indent="-457200">
              <a:lnSpc>
                <a:spcPct val="150000"/>
              </a:lnSpc>
              <a:buAutoNum type="arabicPeriod"/>
            </a:pPr>
            <a:r>
              <a:rPr lang="zh-CN" altLang="en-US" sz="2000" dirty="0"/>
              <a:t>数据：</a:t>
            </a:r>
            <a:r>
              <a:rPr lang="en-US" altLang="zh-CN" sz="2000" dirty="0"/>
              <a:t>N=1007 baseline+18</a:t>
            </a:r>
            <a:r>
              <a:rPr lang="zh-CN" altLang="en-US" sz="2000" dirty="0"/>
              <a:t>个月后随访</a:t>
            </a:r>
            <a:endParaRPr lang="en-US" altLang="zh-CN" sz="2000" dirty="0"/>
          </a:p>
          <a:p>
            <a:pPr marL="914400" lvl="1" indent="-457200">
              <a:lnSpc>
                <a:spcPct val="150000"/>
              </a:lnSpc>
              <a:buFontTx/>
              <a:buAutoNum type="arabicPeriod"/>
            </a:pPr>
            <a:r>
              <a:rPr lang="en-US" altLang="zh-CN" sz="1600" dirty="0"/>
              <a:t>Tracking Parkinson's (a prospective observational multicenter study that has recruited from 72 centers in the United Kingdom (UK))</a:t>
            </a:r>
          </a:p>
          <a:p>
            <a:pPr marL="914400" lvl="1" indent="-457200">
              <a:lnSpc>
                <a:spcPct val="150000"/>
              </a:lnSpc>
              <a:buFontTx/>
              <a:buAutoNum type="arabicPeriod"/>
            </a:pPr>
            <a:r>
              <a:rPr lang="zh-CN" altLang="en-US" sz="1600" dirty="0"/>
              <a:t>无非典型症状</a:t>
            </a:r>
            <a:r>
              <a:rPr lang="en-US" altLang="zh-CN" sz="1600" dirty="0"/>
              <a:t>/</a:t>
            </a:r>
            <a:r>
              <a:rPr lang="zh-CN" altLang="en-US" sz="1600" dirty="0"/>
              <a:t>特征 </a:t>
            </a:r>
            <a:r>
              <a:rPr lang="en-US" altLang="zh-CN" sz="1600" dirty="0"/>
              <a:t>N=949</a:t>
            </a:r>
          </a:p>
          <a:p>
            <a:pPr marL="457200" indent="-457200">
              <a:lnSpc>
                <a:spcPct val="150000"/>
              </a:lnSpc>
              <a:buAutoNum type="arabicPeriod"/>
            </a:pPr>
            <a:r>
              <a:rPr lang="zh-CN" altLang="en-US" sz="2000" dirty="0"/>
              <a:t>特征：人口统计学信息，诊断特征，用药史，</a:t>
            </a:r>
            <a:r>
              <a:rPr lang="en-US" altLang="zh-CN" sz="2000" dirty="0"/>
              <a:t>MDS-UPDRS3 ON/OFF (</a:t>
            </a:r>
            <a:r>
              <a:rPr lang="zh-CN" altLang="en-US" sz="2000" dirty="0"/>
              <a:t>按</a:t>
            </a:r>
            <a:r>
              <a:rPr lang="en-US" altLang="zh-CN" sz="2000" dirty="0"/>
              <a:t>24.5%</a:t>
            </a:r>
            <a:r>
              <a:rPr lang="zh-CN" altLang="en-US" sz="2000" dirty="0"/>
              <a:t>阈值分为</a:t>
            </a:r>
            <a:r>
              <a:rPr lang="en-US" altLang="zh-CN" sz="2000" dirty="0"/>
              <a:t>definite/limited)</a:t>
            </a:r>
            <a:r>
              <a:rPr lang="zh-CN" altLang="en-US" sz="2000" dirty="0"/>
              <a:t>，</a:t>
            </a:r>
            <a:r>
              <a:rPr lang="en-US" altLang="zh-CN" sz="2000" dirty="0"/>
              <a:t>NMSS</a:t>
            </a:r>
            <a:r>
              <a:rPr lang="zh-CN" altLang="en-US" sz="2000" dirty="0"/>
              <a:t>，</a:t>
            </a:r>
            <a:r>
              <a:rPr lang="en-US" altLang="zh-CN" sz="2000" dirty="0"/>
              <a:t>REM</a:t>
            </a:r>
            <a:r>
              <a:rPr lang="zh-CN" altLang="en-US" sz="2000" dirty="0"/>
              <a:t>睡眠行为障碍量表，</a:t>
            </a:r>
            <a:r>
              <a:rPr lang="en-US" altLang="zh-CN" sz="2000" dirty="0"/>
              <a:t>SCOPA-AUT</a:t>
            </a:r>
            <a:r>
              <a:rPr lang="zh-CN" altLang="en-US" sz="2000" dirty="0"/>
              <a:t>，运动表型，</a:t>
            </a:r>
            <a:r>
              <a:rPr lang="en-US" altLang="zh-CN" sz="2000" dirty="0"/>
              <a:t>MoCA</a:t>
            </a:r>
            <a:r>
              <a:rPr lang="zh-CN" altLang="en-US" sz="2000" dirty="0"/>
              <a:t>（经过受教育年限矫正），嗅觉减退，情绪低落和抑郁（</a:t>
            </a:r>
            <a:r>
              <a:rPr lang="en-US" altLang="zh-CN" sz="2000" dirty="0"/>
              <a:t>LADS</a:t>
            </a:r>
            <a:r>
              <a:rPr lang="zh-CN" altLang="en-US" sz="2000" dirty="0"/>
              <a:t>量表），</a:t>
            </a:r>
            <a:r>
              <a:rPr lang="en-US" altLang="zh-CN" sz="2000" dirty="0"/>
              <a:t>LEDD</a:t>
            </a:r>
            <a:r>
              <a:rPr lang="zh-CN" altLang="en-US" sz="2000" dirty="0"/>
              <a:t>，心血管</a:t>
            </a:r>
            <a:r>
              <a:rPr lang="en-US" altLang="zh-CN" sz="2000" dirty="0"/>
              <a:t>/</a:t>
            </a:r>
            <a:r>
              <a:rPr lang="zh-CN" altLang="en-US" sz="2000" dirty="0"/>
              <a:t>类风湿性关节炎风险</a:t>
            </a:r>
            <a:endParaRPr lang="en-US" altLang="zh-CN" sz="2000" dirty="0"/>
          </a:p>
          <a:p>
            <a:pPr marL="457200" indent="-457200">
              <a:lnSpc>
                <a:spcPct val="150000"/>
              </a:lnSpc>
              <a:buAutoNum type="arabicPeriod"/>
            </a:pPr>
            <a:r>
              <a:rPr lang="zh-CN" altLang="en-US" sz="2000" dirty="0"/>
              <a:t>方法：</a:t>
            </a:r>
            <a:r>
              <a:rPr lang="en-US" altLang="zh-CN" sz="2000" dirty="0"/>
              <a:t>Logistic</a:t>
            </a:r>
            <a:r>
              <a:rPr lang="zh-CN" altLang="en-US" sz="2000" dirty="0"/>
              <a:t>回归预测</a:t>
            </a:r>
            <a:r>
              <a:rPr lang="en-US" altLang="zh-CN" sz="2000" dirty="0"/>
              <a:t>U3</a:t>
            </a:r>
            <a:r>
              <a:rPr lang="zh-CN" altLang="en-US" sz="2000" dirty="0"/>
              <a:t>分组</a:t>
            </a:r>
            <a:endParaRPr lang="en-US" altLang="zh-CN" sz="2000" dirty="0"/>
          </a:p>
          <a:p>
            <a:pPr marL="914400" lvl="1" indent="-457200">
              <a:lnSpc>
                <a:spcPct val="150000"/>
              </a:lnSpc>
              <a:buAutoNum type="arabicPeriod"/>
            </a:pPr>
            <a:r>
              <a:rPr lang="zh-CN" altLang="en-US" sz="2000" dirty="0"/>
              <a:t>缺少数据填充：期望值</a:t>
            </a:r>
            <a:r>
              <a:rPr lang="en-US" altLang="zh-CN" sz="2000" dirty="0"/>
              <a:t>/</a:t>
            </a:r>
            <a:r>
              <a:rPr lang="zh-CN" altLang="en-US" sz="2000" dirty="0"/>
              <a:t>链式方程多重插补</a:t>
            </a:r>
            <a:r>
              <a:rPr lang="en-US" altLang="zh-CN" sz="2000" dirty="0"/>
              <a:t>(multiple imputation chained equations approach)</a:t>
            </a:r>
          </a:p>
        </p:txBody>
      </p:sp>
    </p:spTree>
    <p:extLst>
      <p:ext uri="{BB962C8B-B14F-4D97-AF65-F5344CB8AC3E}">
        <p14:creationId xmlns:p14="http://schemas.microsoft.com/office/powerpoint/2010/main" val="8602293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L-dopa responsiveness in early Parkinson's disease is associated with the rate of motor progression</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2" name="文本框 1">
            <a:extLst>
              <a:ext uri="{FF2B5EF4-FFF2-40B4-BE49-F238E27FC236}">
                <a16:creationId xmlns:a16="http://schemas.microsoft.com/office/drawing/2014/main" id="{AAA6D413-5DDF-051B-28D7-F399665120EA}"/>
              </a:ext>
            </a:extLst>
          </p:cNvPr>
          <p:cNvSpPr txBox="1"/>
          <p:nvPr/>
        </p:nvSpPr>
        <p:spPr>
          <a:xfrm>
            <a:off x="785824" y="2482939"/>
            <a:ext cx="5310176" cy="1892121"/>
          </a:xfrm>
          <a:prstGeom prst="rect">
            <a:avLst/>
          </a:prstGeom>
          <a:noFill/>
        </p:spPr>
        <p:txBody>
          <a:bodyPr wrap="square" rtlCol="0">
            <a:spAutoFit/>
          </a:bodyPr>
          <a:lstStyle/>
          <a:p>
            <a:pPr marL="457200" indent="-457200">
              <a:lnSpc>
                <a:spcPct val="150000"/>
              </a:lnSpc>
              <a:buAutoNum type="arabicPeriod"/>
            </a:pPr>
            <a:r>
              <a:rPr lang="zh-CN" altLang="en-US" sz="2000" dirty="0"/>
              <a:t>结果：左旋多巴响应与</a:t>
            </a:r>
            <a:r>
              <a:rPr lang="en-US" altLang="zh-CN" sz="2000" dirty="0"/>
              <a:t>baseline U3</a:t>
            </a:r>
            <a:r>
              <a:rPr lang="zh-CN" altLang="en-US" sz="2000" dirty="0"/>
              <a:t>评分和</a:t>
            </a:r>
            <a:r>
              <a:rPr lang="en-US" altLang="zh-CN" sz="2000" dirty="0"/>
              <a:t>18</a:t>
            </a:r>
            <a:r>
              <a:rPr lang="zh-CN" altLang="en-US" sz="2000" dirty="0"/>
              <a:t>个月后评分变化率有关</a:t>
            </a:r>
            <a:endParaRPr lang="en-US" altLang="zh-CN" sz="2000" dirty="0"/>
          </a:p>
          <a:p>
            <a:pPr marL="914400" lvl="1" indent="-457200">
              <a:lnSpc>
                <a:spcPct val="150000"/>
              </a:lnSpc>
              <a:buAutoNum type="arabicPeriod"/>
            </a:pPr>
            <a:r>
              <a:rPr lang="zh-CN" altLang="en-US" sz="2000" dirty="0"/>
              <a:t>左旋多巴响应越低，患者运动评分越高，运动症状进展越快</a:t>
            </a:r>
            <a:endParaRPr lang="en-US" altLang="zh-CN" sz="2000" dirty="0"/>
          </a:p>
        </p:txBody>
      </p:sp>
      <p:pic>
        <p:nvPicPr>
          <p:cNvPr id="6" name="图片 5">
            <a:extLst>
              <a:ext uri="{FF2B5EF4-FFF2-40B4-BE49-F238E27FC236}">
                <a16:creationId xmlns:a16="http://schemas.microsoft.com/office/drawing/2014/main" id="{20A2D921-0B66-6DAA-4C79-5393F8606284}"/>
              </a:ext>
            </a:extLst>
          </p:cNvPr>
          <p:cNvPicPr>
            <a:picLocks noChangeAspect="1"/>
          </p:cNvPicPr>
          <p:nvPr/>
        </p:nvPicPr>
        <p:blipFill>
          <a:blip r:embed="rId2"/>
          <a:stretch>
            <a:fillRect/>
          </a:stretch>
        </p:blipFill>
        <p:spPr>
          <a:xfrm>
            <a:off x="6267332" y="1579419"/>
            <a:ext cx="4920423" cy="4504026"/>
          </a:xfrm>
          <a:prstGeom prst="rect">
            <a:avLst/>
          </a:prstGeom>
        </p:spPr>
      </p:pic>
    </p:spTree>
    <p:extLst>
      <p:ext uri="{BB962C8B-B14F-4D97-AF65-F5344CB8AC3E}">
        <p14:creationId xmlns:p14="http://schemas.microsoft.com/office/powerpoint/2010/main" val="23353619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Levodopa responsiveness in Parkinson's disease: harnessing real-life experience with machine-learning analysis</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2" name="文本框 1">
            <a:extLst>
              <a:ext uri="{FF2B5EF4-FFF2-40B4-BE49-F238E27FC236}">
                <a16:creationId xmlns:a16="http://schemas.microsoft.com/office/drawing/2014/main" id="{AAA6D413-5DDF-051B-28D7-F399665120EA}"/>
              </a:ext>
            </a:extLst>
          </p:cNvPr>
          <p:cNvSpPr txBox="1"/>
          <p:nvPr/>
        </p:nvSpPr>
        <p:spPr>
          <a:xfrm>
            <a:off x="863332" y="1464635"/>
            <a:ext cx="9267804" cy="4846776"/>
          </a:xfrm>
          <a:prstGeom prst="rect">
            <a:avLst/>
          </a:prstGeom>
          <a:noFill/>
        </p:spPr>
        <p:txBody>
          <a:bodyPr wrap="square" rtlCol="0">
            <a:spAutoFit/>
          </a:bodyPr>
          <a:lstStyle/>
          <a:p>
            <a:pPr marL="457200" indent="-457200">
              <a:lnSpc>
                <a:spcPct val="150000"/>
              </a:lnSpc>
              <a:buAutoNum type="arabicPeriod"/>
            </a:pPr>
            <a:r>
              <a:rPr lang="zh-CN" altLang="en-US" sz="2000" dirty="0"/>
              <a:t>左旋多巴长期反应的关联因素</a:t>
            </a:r>
            <a:endParaRPr lang="en-US" altLang="zh-CN" sz="2000" dirty="0"/>
          </a:p>
          <a:p>
            <a:pPr marL="457200" indent="-457200">
              <a:lnSpc>
                <a:spcPct val="150000"/>
              </a:lnSpc>
              <a:buAutoNum type="arabicPeriod"/>
            </a:pPr>
            <a:r>
              <a:rPr lang="zh-CN" altLang="en-US" sz="2000" dirty="0"/>
              <a:t>数据：</a:t>
            </a:r>
            <a:r>
              <a:rPr lang="en-US" altLang="zh-CN" sz="2000" dirty="0"/>
              <a:t>N=296</a:t>
            </a:r>
          </a:p>
          <a:p>
            <a:pPr marL="914400" lvl="1" indent="-457200">
              <a:lnSpc>
                <a:spcPct val="150000"/>
              </a:lnSpc>
              <a:buAutoNum type="arabicPeriod"/>
            </a:pPr>
            <a:r>
              <a:rPr lang="en-US" altLang="zh-CN" sz="1600" dirty="0"/>
              <a:t>Consecutive patients with PD attending the outpatient Movement Disorders Unit of Rabin Medical Center from 2000 to 2020 were retrospectively identified by file review</a:t>
            </a:r>
          </a:p>
          <a:p>
            <a:pPr marL="914400" lvl="1" indent="-457200">
              <a:lnSpc>
                <a:spcPct val="150000"/>
              </a:lnSpc>
              <a:buAutoNum type="arabicPeriod"/>
            </a:pPr>
            <a:r>
              <a:rPr lang="zh-CN" altLang="en-US" sz="1600" dirty="0"/>
              <a:t>采集用药前和用药</a:t>
            </a:r>
            <a:r>
              <a:rPr lang="en-US" altLang="zh-CN" sz="1600" dirty="0"/>
              <a:t>3</a:t>
            </a:r>
            <a:r>
              <a:rPr lang="zh-CN" altLang="en-US" sz="1600" dirty="0"/>
              <a:t>个月后的</a:t>
            </a:r>
            <a:r>
              <a:rPr lang="en-US" altLang="zh-CN" sz="1600" dirty="0"/>
              <a:t>U3</a:t>
            </a:r>
            <a:r>
              <a:rPr lang="zh-CN" altLang="en-US" sz="1600" dirty="0"/>
              <a:t>评分，改善率</a:t>
            </a:r>
            <a:r>
              <a:rPr lang="en-US" altLang="zh-CN" sz="1600" dirty="0"/>
              <a:t>&gt;30%</a:t>
            </a:r>
            <a:r>
              <a:rPr lang="zh-CN" altLang="en-US" sz="1600" dirty="0"/>
              <a:t>为响应良好</a:t>
            </a:r>
            <a:r>
              <a:rPr lang="en-US" altLang="zh-CN" sz="1600" dirty="0"/>
              <a:t>(N=128)</a:t>
            </a:r>
          </a:p>
          <a:p>
            <a:pPr marL="457200" indent="-457200">
              <a:lnSpc>
                <a:spcPct val="150000"/>
              </a:lnSpc>
              <a:buAutoNum type="arabicPeriod"/>
            </a:pPr>
            <a:r>
              <a:rPr lang="zh-CN" altLang="en-US" sz="2000" dirty="0"/>
              <a:t>特征：用药前</a:t>
            </a:r>
            <a:r>
              <a:rPr lang="en-US" altLang="zh-CN" sz="2000" dirty="0"/>
              <a:t>U3</a:t>
            </a:r>
            <a:r>
              <a:rPr lang="zh-CN" altLang="en-US" sz="2000" dirty="0"/>
              <a:t>评分、用药后</a:t>
            </a:r>
            <a:r>
              <a:rPr lang="en-US" altLang="zh-CN" sz="2000" dirty="0"/>
              <a:t>U3</a:t>
            </a:r>
            <a:r>
              <a:rPr lang="zh-CN" altLang="en-US" sz="2000" dirty="0"/>
              <a:t>评分、性别、发病年龄（患者自行报告）、白质高信号、是否使用多巴胺受体激动剂、左旋多巴使用时长、种族、首发症状、非运动症状</a:t>
            </a:r>
            <a:endParaRPr lang="en-US" altLang="zh-CN" sz="2000" dirty="0"/>
          </a:p>
          <a:p>
            <a:pPr marL="914400" lvl="1" indent="-457200">
              <a:lnSpc>
                <a:spcPct val="150000"/>
              </a:lnSpc>
              <a:buAutoNum type="arabicPeriod"/>
            </a:pPr>
            <a:r>
              <a:rPr lang="zh-CN" altLang="en-US" sz="2000" dirty="0"/>
              <a:t>没有提及获取方式，可能需要人工评估</a:t>
            </a:r>
            <a:endParaRPr lang="en-US" altLang="zh-CN" sz="2000" dirty="0"/>
          </a:p>
          <a:p>
            <a:pPr marL="914400" lvl="1" indent="-457200">
              <a:lnSpc>
                <a:spcPct val="150000"/>
              </a:lnSpc>
              <a:buAutoNum type="arabicPeriod"/>
            </a:pPr>
            <a:r>
              <a:rPr lang="en-US" altLang="zh-CN" sz="2000" dirty="0"/>
              <a:t>The analysis of the MRI findings was qualitative and not based on scales grading the degree of ischemic changes</a:t>
            </a:r>
          </a:p>
        </p:txBody>
      </p:sp>
    </p:spTree>
    <p:extLst>
      <p:ext uri="{BB962C8B-B14F-4D97-AF65-F5344CB8AC3E}">
        <p14:creationId xmlns:p14="http://schemas.microsoft.com/office/powerpoint/2010/main" val="41388247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Levodopa responsiveness in Parkinson's disease: harnessing real-life experience with machine-learning analysis</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2" name="文本框 1">
            <a:extLst>
              <a:ext uri="{FF2B5EF4-FFF2-40B4-BE49-F238E27FC236}">
                <a16:creationId xmlns:a16="http://schemas.microsoft.com/office/drawing/2014/main" id="{AAA6D413-5DDF-051B-28D7-F399665120EA}"/>
              </a:ext>
            </a:extLst>
          </p:cNvPr>
          <p:cNvSpPr txBox="1"/>
          <p:nvPr/>
        </p:nvSpPr>
        <p:spPr>
          <a:xfrm>
            <a:off x="863332" y="1464635"/>
            <a:ext cx="9267804" cy="5123775"/>
          </a:xfrm>
          <a:prstGeom prst="rect">
            <a:avLst/>
          </a:prstGeom>
          <a:noFill/>
        </p:spPr>
        <p:txBody>
          <a:bodyPr wrap="square" rtlCol="0">
            <a:spAutoFit/>
          </a:bodyPr>
          <a:lstStyle/>
          <a:p>
            <a:pPr marL="457200" indent="-457200">
              <a:lnSpc>
                <a:spcPct val="150000"/>
              </a:lnSpc>
              <a:buAutoNum type="arabicPeriod"/>
            </a:pPr>
            <a:r>
              <a:rPr lang="zh-CN" altLang="en-US" sz="2000" dirty="0"/>
              <a:t>回归分析：对各个变量独立地进行线性回归分析以确定各个变量的相关性，仅包括</a:t>
            </a:r>
            <a:r>
              <a:rPr lang="en-US" altLang="zh-CN" sz="2000" dirty="0"/>
              <a:t>p&lt;0.05</a:t>
            </a:r>
            <a:r>
              <a:rPr lang="zh-CN" altLang="en-US" sz="2000" dirty="0"/>
              <a:t>的结果</a:t>
            </a:r>
            <a:endParaRPr lang="en-US" altLang="zh-CN" sz="2000" dirty="0"/>
          </a:p>
          <a:p>
            <a:pPr marL="914400" lvl="1" indent="-457200">
              <a:lnSpc>
                <a:spcPct val="150000"/>
              </a:lnSpc>
              <a:buAutoNum type="arabicPeriod"/>
            </a:pPr>
            <a:r>
              <a:rPr lang="zh-CN" altLang="en-US" sz="2000" dirty="0"/>
              <a:t>女性、年轻时起病、早期使用多巴胺受体激动剂的患者响应较好</a:t>
            </a:r>
            <a:endParaRPr lang="en-US" altLang="zh-CN" sz="2000" dirty="0"/>
          </a:p>
          <a:p>
            <a:pPr marL="914400" lvl="1" indent="-457200">
              <a:lnSpc>
                <a:spcPct val="150000"/>
              </a:lnSpc>
              <a:buAutoNum type="arabicPeriod"/>
            </a:pPr>
            <a:r>
              <a:rPr lang="zh-CN" altLang="en-US" sz="2000" dirty="0"/>
              <a:t>发病年龄，初次使用左旋多巴年龄与左旋多巴响应最相关，但两个变量显著相关（</a:t>
            </a:r>
            <a:r>
              <a:rPr lang="en-US" altLang="zh-CN" sz="2000" dirty="0"/>
              <a:t>r=0.95</a:t>
            </a:r>
            <a:r>
              <a:rPr lang="zh-CN" altLang="en-US" sz="2000" dirty="0"/>
              <a:t>）</a:t>
            </a:r>
            <a:endParaRPr lang="en-US" altLang="zh-CN" sz="2000" dirty="0"/>
          </a:p>
          <a:p>
            <a:pPr marL="914400" lvl="1" indent="-457200">
              <a:lnSpc>
                <a:spcPct val="150000"/>
              </a:lnSpc>
              <a:buAutoNum type="arabicPeriod"/>
            </a:pPr>
            <a:r>
              <a:rPr lang="zh-CN" altLang="en-US" sz="2000" dirty="0"/>
              <a:t>验证初次使用左旋多巴年龄对左旋多巴响应的影响是否与起病年龄有关</a:t>
            </a:r>
            <a:endParaRPr lang="en-US" altLang="zh-CN" sz="2000" dirty="0"/>
          </a:p>
          <a:p>
            <a:pPr marL="1371600" lvl="2" indent="-457200">
              <a:lnSpc>
                <a:spcPct val="150000"/>
              </a:lnSpc>
              <a:buAutoNum type="arabicPeriod"/>
            </a:pPr>
            <a:r>
              <a:rPr lang="zh-CN" altLang="en-US" sz="1600" dirty="0"/>
              <a:t>根据不同的起病年龄分组</a:t>
            </a:r>
          </a:p>
          <a:p>
            <a:pPr marL="1371600" lvl="2" indent="-457200">
              <a:lnSpc>
                <a:spcPct val="150000"/>
              </a:lnSpc>
              <a:buAutoNum type="arabicPeriod"/>
            </a:pPr>
            <a:r>
              <a:rPr lang="zh-CN" altLang="en-US" sz="1600" dirty="0"/>
              <a:t>对各组计算左旋多巴响应与初次使用左旋多巴年龄间的斜率</a:t>
            </a:r>
          </a:p>
          <a:p>
            <a:pPr marL="1371600" lvl="2" indent="-457200">
              <a:lnSpc>
                <a:spcPct val="150000"/>
              </a:lnSpc>
              <a:buAutoNum type="arabicPeriod"/>
            </a:pPr>
            <a:r>
              <a:rPr lang="zh-CN" altLang="en-US" sz="1600" dirty="0"/>
              <a:t>计算各组间差异的</a:t>
            </a:r>
            <a:r>
              <a:rPr lang="en-US" altLang="zh-CN" sz="1600" dirty="0"/>
              <a:t>p</a:t>
            </a:r>
            <a:r>
              <a:rPr lang="zh-CN" altLang="en-US" sz="1600" dirty="0"/>
              <a:t>值</a:t>
            </a:r>
          </a:p>
          <a:p>
            <a:pPr marL="1371600" lvl="2" indent="-457200">
              <a:lnSpc>
                <a:spcPct val="150000"/>
              </a:lnSpc>
              <a:buAutoNum type="arabicPeriod"/>
            </a:pPr>
            <a:r>
              <a:rPr lang="zh-CN" altLang="en-US" sz="1600" dirty="0"/>
              <a:t>结果表明起病年龄</a:t>
            </a:r>
            <a:r>
              <a:rPr lang="en-US" altLang="zh-CN" sz="1600" dirty="0"/>
              <a:t>72</a:t>
            </a:r>
            <a:r>
              <a:rPr lang="zh-CN" altLang="en-US" sz="1600" dirty="0"/>
              <a:t>岁时的</a:t>
            </a:r>
            <a:r>
              <a:rPr lang="en-US" altLang="zh-CN" sz="1600" dirty="0"/>
              <a:t>p</a:t>
            </a:r>
            <a:r>
              <a:rPr lang="zh-CN" altLang="en-US" sz="1600" dirty="0"/>
              <a:t>值最低：对于</a:t>
            </a:r>
            <a:r>
              <a:rPr lang="en-US" altLang="zh-CN" sz="1600" dirty="0"/>
              <a:t>72</a:t>
            </a:r>
            <a:r>
              <a:rPr lang="zh-CN" altLang="en-US" sz="1600" dirty="0"/>
              <a:t>岁以下患者，推迟使用左旋多巴年龄对响应影响不大；对于</a:t>
            </a:r>
            <a:r>
              <a:rPr lang="en-US" altLang="zh-CN" sz="1600" dirty="0"/>
              <a:t>72</a:t>
            </a:r>
            <a:r>
              <a:rPr lang="zh-CN" altLang="en-US" sz="1600" dirty="0"/>
              <a:t>岁以上患者，提前使用左旋多巴年龄有助于改善左旋多巴响应</a:t>
            </a:r>
            <a:endParaRPr lang="en-US" altLang="zh-CN" sz="1600" dirty="0"/>
          </a:p>
          <a:p>
            <a:pPr marL="914400" lvl="1" indent="-457200">
              <a:lnSpc>
                <a:spcPct val="150000"/>
              </a:lnSpc>
              <a:buAutoNum type="arabicPeriod"/>
            </a:pPr>
            <a:r>
              <a:rPr lang="zh-CN" altLang="en-US" sz="2000" dirty="0"/>
              <a:t>白质高信号：变化较大患者与变化较小患者存在显著差异</a:t>
            </a:r>
            <a:endParaRPr lang="en-US" altLang="zh-CN" sz="2000" dirty="0"/>
          </a:p>
        </p:txBody>
      </p:sp>
    </p:spTree>
    <p:extLst>
      <p:ext uri="{BB962C8B-B14F-4D97-AF65-F5344CB8AC3E}">
        <p14:creationId xmlns:p14="http://schemas.microsoft.com/office/powerpoint/2010/main" val="2411048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Levodopa responsiveness in Parkinson's disease: harnessing real-life experience with machine-learning analysis</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2" name="文本框 1">
            <a:extLst>
              <a:ext uri="{FF2B5EF4-FFF2-40B4-BE49-F238E27FC236}">
                <a16:creationId xmlns:a16="http://schemas.microsoft.com/office/drawing/2014/main" id="{AAA6D413-5DDF-051B-28D7-F399665120EA}"/>
              </a:ext>
            </a:extLst>
          </p:cNvPr>
          <p:cNvSpPr txBox="1"/>
          <p:nvPr/>
        </p:nvSpPr>
        <p:spPr>
          <a:xfrm>
            <a:off x="281447" y="1464635"/>
            <a:ext cx="5745287" cy="4856138"/>
          </a:xfrm>
          <a:prstGeom prst="rect">
            <a:avLst/>
          </a:prstGeom>
          <a:noFill/>
        </p:spPr>
        <p:txBody>
          <a:bodyPr wrap="square" rtlCol="0">
            <a:spAutoFit/>
          </a:bodyPr>
          <a:lstStyle/>
          <a:p>
            <a:pPr marL="457200" indent="-457200">
              <a:lnSpc>
                <a:spcPct val="150000"/>
              </a:lnSpc>
              <a:buAutoNum type="arabicPeriod"/>
            </a:pPr>
            <a:r>
              <a:rPr lang="zh-CN" altLang="en-US" sz="1600" dirty="0"/>
              <a:t>按照对左旋多巴响应进行分层：评分没有变化或恶化；评分改善率</a:t>
            </a:r>
            <a:r>
              <a:rPr lang="en-US" altLang="zh-CN" sz="1600" dirty="0"/>
              <a:t>&lt;0.3(mild)</a:t>
            </a:r>
            <a:r>
              <a:rPr lang="zh-CN" altLang="en-US" sz="1600" dirty="0"/>
              <a:t>；评分改善率</a:t>
            </a:r>
            <a:r>
              <a:rPr lang="en-US" altLang="zh-CN" sz="1600" dirty="0"/>
              <a:t>&gt;=0.3(good), Non-</a:t>
            </a:r>
            <a:r>
              <a:rPr lang="en-US" altLang="zh-CN" sz="1600" dirty="0" err="1"/>
              <a:t>resonders</a:t>
            </a:r>
            <a:r>
              <a:rPr lang="en-US" altLang="zh-CN" sz="1600" dirty="0"/>
              <a:t>(N=45)/Mild responders(N=123)/Good responders(N=128)</a:t>
            </a:r>
            <a:r>
              <a:rPr lang="zh-CN" altLang="en-US" sz="1600" dirty="0"/>
              <a:t>。分析三组中各变量是否存在差异，使用</a:t>
            </a:r>
            <a:r>
              <a:rPr lang="en-US" altLang="zh-CN" sz="1600" dirty="0"/>
              <a:t>logistic</a:t>
            </a:r>
            <a:r>
              <a:rPr lang="zh-CN" altLang="en-US" sz="1600" dirty="0"/>
              <a:t>回归对</a:t>
            </a:r>
            <a:r>
              <a:rPr lang="en-US" altLang="zh-CN" sz="1600" dirty="0"/>
              <a:t>good</a:t>
            </a:r>
            <a:r>
              <a:rPr lang="zh-CN" altLang="en-US" sz="1600" dirty="0"/>
              <a:t>和</a:t>
            </a:r>
            <a:r>
              <a:rPr lang="en-US" altLang="zh-CN" sz="1600" dirty="0"/>
              <a:t>mild</a:t>
            </a:r>
            <a:r>
              <a:rPr lang="zh-CN" altLang="en-US" sz="1600" dirty="0"/>
              <a:t>进行分类</a:t>
            </a:r>
            <a:endParaRPr lang="en-US" altLang="zh-CN" sz="1600" dirty="0"/>
          </a:p>
          <a:p>
            <a:pPr marL="914400" lvl="1" indent="-457200">
              <a:lnSpc>
                <a:spcPct val="150000"/>
              </a:lnSpc>
              <a:buAutoNum type="arabicPeriod"/>
            </a:pPr>
            <a:r>
              <a:rPr lang="en-US" altLang="zh-CN" sz="1600" dirty="0"/>
              <a:t>Non-responders</a:t>
            </a:r>
            <a:r>
              <a:rPr lang="zh-CN" altLang="en-US" sz="1600" dirty="0"/>
              <a:t>起病年龄、初次使用受体激动剂年龄、初次使用左旋多巴年龄均比其他两组大，在使用受体激动剂后改善最小</a:t>
            </a:r>
            <a:endParaRPr lang="en-US" altLang="zh-CN" sz="1600" dirty="0"/>
          </a:p>
          <a:p>
            <a:pPr marL="914400" lvl="1" indent="-457200">
              <a:lnSpc>
                <a:spcPct val="150000"/>
              </a:lnSpc>
              <a:buAutoNum type="arabicPeriod"/>
            </a:pPr>
            <a:r>
              <a:rPr lang="en-US" altLang="zh-CN" sz="1600" dirty="0"/>
              <a:t>Good responder</a:t>
            </a:r>
            <a:r>
              <a:rPr lang="zh-CN" altLang="en-US" sz="1600" dirty="0"/>
              <a:t>中，僵直和运动迟缓是主要的首发症状；</a:t>
            </a:r>
            <a:r>
              <a:rPr lang="en-US" altLang="zh-CN" sz="1600" dirty="0"/>
              <a:t>Non-responder</a:t>
            </a:r>
            <a:r>
              <a:rPr lang="zh-CN" altLang="en-US" sz="1600" dirty="0"/>
              <a:t>中震颤是主要的首发症状</a:t>
            </a:r>
            <a:endParaRPr lang="en-US" altLang="zh-CN" sz="1600" dirty="0"/>
          </a:p>
          <a:p>
            <a:pPr marL="914400" lvl="1" indent="-457200">
              <a:lnSpc>
                <a:spcPct val="150000"/>
              </a:lnSpc>
              <a:buAutoNum type="arabicPeriod"/>
            </a:pPr>
            <a:r>
              <a:rPr lang="en-US" altLang="zh-CN" sz="1600" dirty="0"/>
              <a:t>Good responder</a:t>
            </a:r>
            <a:r>
              <a:rPr lang="zh-CN" altLang="en-US" sz="1600" dirty="0"/>
              <a:t>的并发症较少；心血管风险因素是与左旋多巴响应最相关的并发症</a:t>
            </a:r>
            <a:endParaRPr lang="en-US" altLang="zh-CN" sz="1600" dirty="0"/>
          </a:p>
          <a:p>
            <a:pPr marL="914400" lvl="1" indent="-457200">
              <a:lnSpc>
                <a:spcPct val="150000"/>
              </a:lnSpc>
              <a:buAutoNum type="arabicPeriod"/>
            </a:pPr>
            <a:r>
              <a:rPr lang="zh-CN" altLang="en-US" sz="1600" dirty="0"/>
              <a:t>在</a:t>
            </a:r>
            <a:r>
              <a:rPr lang="en-US" altLang="zh-CN" sz="1600" dirty="0"/>
              <a:t>logistic</a:t>
            </a:r>
            <a:r>
              <a:rPr lang="zh-CN" altLang="en-US" sz="1600" dirty="0"/>
              <a:t>回归模型中，只有性别存在显著关联</a:t>
            </a:r>
            <a:endParaRPr lang="en-US" altLang="zh-CN" sz="1600" dirty="0"/>
          </a:p>
        </p:txBody>
      </p:sp>
      <p:pic>
        <p:nvPicPr>
          <p:cNvPr id="8" name="图片 7">
            <a:extLst>
              <a:ext uri="{FF2B5EF4-FFF2-40B4-BE49-F238E27FC236}">
                <a16:creationId xmlns:a16="http://schemas.microsoft.com/office/drawing/2014/main" id="{BB5D4406-06AF-7671-5F2D-05021EE5D3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7186" y="1550347"/>
            <a:ext cx="2938484" cy="2214579"/>
          </a:xfrm>
          <a:prstGeom prst="rect">
            <a:avLst/>
          </a:prstGeom>
        </p:spPr>
      </p:pic>
      <p:pic>
        <p:nvPicPr>
          <p:cNvPr id="10" name="图片 9">
            <a:extLst>
              <a:ext uri="{FF2B5EF4-FFF2-40B4-BE49-F238E27FC236}">
                <a16:creationId xmlns:a16="http://schemas.microsoft.com/office/drawing/2014/main" id="{0C6ECD6F-35AB-EF18-C2BC-FBB836341F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882" y="1464635"/>
            <a:ext cx="2914671" cy="2224104"/>
          </a:xfrm>
          <a:prstGeom prst="rect">
            <a:avLst/>
          </a:prstGeom>
        </p:spPr>
      </p:pic>
      <p:pic>
        <p:nvPicPr>
          <p:cNvPr id="12" name="图片 11">
            <a:extLst>
              <a:ext uri="{FF2B5EF4-FFF2-40B4-BE49-F238E27FC236}">
                <a16:creationId xmlns:a16="http://schemas.microsoft.com/office/drawing/2014/main" id="{CC6D3389-329F-4467-113A-A2BBBDDA70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3572" y="3892704"/>
            <a:ext cx="2924196" cy="2252679"/>
          </a:xfrm>
          <a:prstGeom prst="rect">
            <a:avLst/>
          </a:prstGeom>
        </p:spPr>
      </p:pic>
    </p:spTree>
    <p:extLst>
      <p:ext uri="{BB962C8B-B14F-4D97-AF65-F5344CB8AC3E}">
        <p14:creationId xmlns:p14="http://schemas.microsoft.com/office/powerpoint/2010/main" val="2436484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Levodopa responsiveness in Parkinson's disease: harnessing real-life experience with machine-learning analysis</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2" name="文本框 1">
            <a:extLst>
              <a:ext uri="{FF2B5EF4-FFF2-40B4-BE49-F238E27FC236}">
                <a16:creationId xmlns:a16="http://schemas.microsoft.com/office/drawing/2014/main" id="{AAA6D413-5DDF-051B-28D7-F399665120EA}"/>
              </a:ext>
            </a:extLst>
          </p:cNvPr>
          <p:cNvSpPr txBox="1"/>
          <p:nvPr/>
        </p:nvSpPr>
        <p:spPr>
          <a:xfrm>
            <a:off x="281447" y="1464635"/>
            <a:ext cx="5745287" cy="5225469"/>
          </a:xfrm>
          <a:prstGeom prst="rect">
            <a:avLst/>
          </a:prstGeom>
          <a:noFill/>
        </p:spPr>
        <p:txBody>
          <a:bodyPr wrap="square" rtlCol="0">
            <a:spAutoFit/>
          </a:bodyPr>
          <a:lstStyle/>
          <a:p>
            <a:pPr marL="457200" indent="-457200">
              <a:lnSpc>
                <a:spcPct val="150000"/>
              </a:lnSpc>
              <a:buAutoNum type="arabicPeriod"/>
            </a:pPr>
            <a:r>
              <a:rPr lang="zh-CN" altLang="en-US" sz="1600" dirty="0"/>
              <a:t>通过此前研究中的机器学习方法</a:t>
            </a:r>
            <a:r>
              <a:rPr lang="en-US" altLang="zh-CN" sz="1600" dirty="0"/>
              <a:t>(hierarchical clustering, silhouette score)</a:t>
            </a:r>
            <a:r>
              <a:rPr lang="zh-CN" altLang="en-US" sz="1600" dirty="0"/>
              <a:t>对患者进行分层</a:t>
            </a:r>
            <a:r>
              <a:rPr lang="en-US" altLang="zh-CN" sz="1600" dirty="0"/>
              <a:t>(non-to-mild responders N=227/good responders N=69)</a:t>
            </a:r>
            <a:r>
              <a:rPr lang="zh-CN" altLang="en-US" sz="1600" dirty="0"/>
              <a:t>，分析两组间差异</a:t>
            </a:r>
            <a:endParaRPr lang="en-US" altLang="zh-CN" sz="1600" dirty="0"/>
          </a:p>
          <a:p>
            <a:pPr marL="914400" lvl="1" indent="-457200">
              <a:lnSpc>
                <a:spcPct val="150000"/>
              </a:lnSpc>
              <a:buAutoNum type="arabicPeriod"/>
            </a:pPr>
            <a:r>
              <a:rPr lang="en-US" altLang="zh-CN" sz="1600" dirty="0"/>
              <a:t>Patients with no-to-mild response were older at disease onset, had more pre-motor symptoms of constipation, fatigue, and rapid eye movement-sleep behavior disorder, and presented with tremor as the first symptom, with onset mostly on the right side and in the hands</a:t>
            </a:r>
          </a:p>
          <a:p>
            <a:pPr marL="914400" lvl="1" indent="-457200">
              <a:lnSpc>
                <a:spcPct val="150000"/>
              </a:lnSpc>
              <a:buAutoNum type="arabicPeriod"/>
            </a:pPr>
            <a:r>
              <a:rPr lang="en-US" altLang="zh-CN" sz="1600" dirty="0"/>
              <a:t>The patients with a good response were younger at disease onset, had fewer pre-motor symptoms and marked ischemic changes, and presented with rigidity as the first symptom, more on the left side and in the legs</a:t>
            </a:r>
          </a:p>
        </p:txBody>
      </p:sp>
      <p:pic>
        <p:nvPicPr>
          <p:cNvPr id="6" name="图片 5">
            <a:extLst>
              <a:ext uri="{FF2B5EF4-FFF2-40B4-BE49-F238E27FC236}">
                <a16:creationId xmlns:a16="http://schemas.microsoft.com/office/drawing/2014/main" id="{900E8A56-5320-6154-95F2-2E82264430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4134" y="1510995"/>
            <a:ext cx="5791242" cy="4324382"/>
          </a:xfrm>
          <a:prstGeom prst="rect">
            <a:avLst/>
          </a:prstGeom>
        </p:spPr>
      </p:pic>
    </p:spTree>
    <p:extLst>
      <p:ext uri="{BB962C8B-B14F-4D97-AF65-F5344CB8AC3E}">
        <p14:creationId xmlns:p14="http://schemas.microsoft.com/office/powerpoint/2010/main" val="29096136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Levodopa response differs in Parkinson's motor subtypes: A task-based effective connectivity study</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2" name="文本框 1">
            <a:extLst>
              <a:ext uri="{FF2B5EF4-FFF2-40B4-BE49-F238E27FC236}">
                <a16:creationId xmlns:a16="http://schemas.microsoft.com/office/drawing/2014/main" id="{AAA6D413-5DDF-051B-28D7-F399665120EA}"/>
              </a:ext>
            </a:extLst>
          </p:cNvPr>
          <p:cNvSpPr txBox="1"/>
          <p:nvPr/>
        </p:nvSpPr>
        <p:spPr>
          <a:xfrm>
            <a:off x="608758" y="1703624"/>
            <a:ext cx="10571858" cy="3738780"/>
          </a:xfrm>
          <a:prstGeom prst="rect">
            <a:avLst/>
          </a:prstGeom>
          <a:noFill/>
        </p:spPr>
        <p:txBody>
          <a:bodyPr wrap="square" rtlCol="0">
            <a:spAutoFit/>
          </a:bodyPr>
          <a:lstStyle/>
          <a:p>
            <a:pPr marL="457200" indent="-457200">
              <a:lnSpc>
                <a:spcPct val="150000"/>
              </a:lnSpc>
              <a:buAutoNum type="arabicPeriod"/>
            </a:pPr>
            <a:r>
              <a:rPr lang="zh-CN" altLang="en-US" sz="2000" dirty="0"/>
              <a:t>通过任务态</a:t>
            </a:r>
            <a:r>
              <a:rPr lang="en-US" altLang="zh-CN" sz="2000" dirty="0"/>
              <a:t>fMRI</a:t>
            </a:r>
            <a:r>
              <a:rPr lang="zh-CN" altLang="en-US" sz="2000" dirty="0"/>
              <a:t>研究</a:t>
            </a:r>
            <a:r>
              <a:rPr lang="en-US" altLang="zh-CN" sz="2000" dirty="0"/>
              <a:t>PD</a:t>
            </a:r>
            <a:r>
              <a:rPr lang="zh-CN" altLang="en-US" sz="2000" dirty="0"/>
              <a:t>亚型间左旋多巴响应差异</a:t>
            </a:r>
            <a:endParaRPr lang="en-US" altLang="zh-CN" sz="2000" dirty="0"/>
          </a:p>
          <a:p>
            <a:pPr marL="457200" indent="-457200">
              <a:lnSpc>
                <a:spcPct val="150000"/>
              </a:lnSpc>
              <a:buAutoNum type="arabicPeriod"/>
            </a:pPr>
            <a:r>
              <a:rPr lang="zh-CN" altLang="en-US" sz="2000" dirty="0"/>
              <a:t>数据：</a:t>
            </a:r>
            <a:r>
              <a:rPr lang="en-US" altLang="zh-CN" sz="2000" dirty="0"/>
              <a:t>PD N=26 (TD</a:t>
            </a:r>
            <a:r>
              <a:rPr lang="zh-CN" altLang="en-US" sz="2000" dirty="0"/>
              <a:t> </a:t>
            </a:r>
            <a:r>
              <a:rPr lang="en-US" altLang="zh-CN" sz="2000" dirty="0"/>
              <a:t>N=14; PIGD N=12)    HC N=21</a:t>
            </a:r>
          </a:p>
          <a:p>
            <a:pPr marL="457200" indent="-457200">
              <a:lnSpc>
                <a:spcPct val="150000"/>
              </a:lnSpc>
              <a:buAutoNum type="arabicPeriod"/>
            </a:pPr>
            <a:r>
              <a:rPr lang="zh-CN" altLang="en-US" sz="2000" dirty="0"/>
              <a:t>方法：在</a:t>
            </a:r>
            <a:r>
              <a:rPr lang="en-US" altLang="zh-CN" sz="2000" dirty="0"/>
              <a:t>HC</a:t>
            </a:r>
            <a:r>
              <a:rPr lang="zh-CN" altLang="en-US" sz="2000" dirty="0"/>
              <a:t>、</a:t>
            </a:r>
            <a:r>
              <a:rPr lang="en-US" altLang="zh-CN" sz="2000" dirty="0"/>
              <a:t>TD</a:t>
            </a:r>
            <a:r>
              <a:rPr lang="zh-CN" altLang="en-US" sz="2000" dirty="0"/>
              <a:t>、</a:t>
            </a:r>
            <a:r>
              <a:rPr lang="en-US" altLang="zh-CN" sz="2000" dirty="0"/>
              <a:t>PIGD</a:t>
            </a:r>
            <a:r>
              <a:rPr lang="zh-CN" altLang="en-US" sz="2000" dirty="0"/>
              <a:t>间通过任务态</a:t>
            </a:r>
            <a:r>
              <a:rPr lang="en-US" altLang="zh-CN" sz="2000" dirty="0"/>
              <a:t>fMRI</a:t>
            </a:r>
            <a:r>
              <a:rPr lang="zh-CN" altLang="en-US" sz="2000" dirty="0"/>
              <a:t>比较皮质</a:t>
            </a:r>
            <a:r>
              <a:rPr lang="en-US" altLang="zh-CN" sz="2000" dirty="0"/>
              <a:t>-</a:t>
            </a:r>
            <a:r>
              <a:rPr lang="zh-CN" altLang="en-US" sz="2000" dirty="0"/>
              <a:t>纹状体</a:t>
            </a:r>
            <a:r>
              <a:rPr lang="en-US" altLang="zh-CN" sz="2000" dirty="0"/>
              <a:t>-</a:t>
            </a:r>
            <a:r>
              <a:rPr lang="zh-CN" altLang="en-US" sz="2000" dirty="0"/>
              <a:t>丘脑</a:t>
            </a:r>
            <a:r>
              <a:rPr lang="en-US" altLang="zh-CN" sz="2000" dirty="0"/>
              <a:t>-</a:t>
            </a:r>
            <a:r>
              <a:rPr lang="zh-CN" altLang="en-US" sz="2000" dirty="0"/>
              <a:t>皮质运动回路激活程度</a:t>
            </a:r>
            <a:endParaRPr lang="en-US" altLang="zh-CN" sz="2000" dirty="0"/>
          </a:p>
          <a:p>
            <a:pPr marL="457200" indent="-457200">
              <a:lnSpc>
                <a:spcPct val="150000"/>
              </a:lnSpc>
              <a:buAutoNum type="arabicPeriod"/>
            </a:pPr>
            <a:r>
              <a:rPr lang="zh-CN" altLang="en-US" sz="2000" dirty="0"/>
              <a:t>结果：</a:t>
            </a:r>
            <a:endParaRPr lang="en-US" altLang="zh-CN" sz="2000" dirty="0"/>
          </a:p>
          <a:p>
            <a:pPr marL="914400" lvl="1" indent="-457200">
              <a:lnSpc>
                <a:spcPct val="150000"/>
              </a:lnSpc>
              <a:buAutoNum type="arabicPeriod"/>
            </a:pPr>
            <a:r>
              <a:rPr lang="en-US" altLang="zh-CN" sz="2000" dirty="0"/>
              <a:t>OFF</a:t>
            </a:r>
            <a:r>
              <a:rPr lang="zh-CN" altLang="en-US" sz="2000" dirty="0"/>
              <a:t>状态下，</a:t>
            </a:r>
            <a:r>
              <a:rPr lang="en-US" altLang="zh-CN" sz="2000" dirty="0"/>
              <a:t>PD</a:t>
            </a:r>
            <a:r>
              <a:rPr lang="zh-CN" altLang="en-US" sz="2000" dirty="0"/>
              <a:t>患者运动皮层激活程度</a:t>
            </a:r>
            <a:endParaRPr lang="en-US" altLang="zh-CN" sz="2000" dirty="0"/>
          </a:p>
          <a:p>
            <a:pPr marL="914400" lvl="1" indent="-457200">
              <a:lnSpc>
                <a:spcPct val="150000"/>
              </a:lnSpc>
              <a:buAutoNum type="arabicPeriod"/>
            </a:pPr>
            <a:r>
              <a:rPr lang="en-US" altLang="zh-CN" sz="2000" dirty="0"/>
              <a:t>ON</a:t>
            </a:r>
            <a:r>
              <a:rPr lang="zh-CN" altLang="en-US" sz="2000" dirty="0"/>
              <a:t>状态下，</a:t>
            </a:r>
            <a:r>
              <a:rPr lang="en-US" altLang="zh-CN" sz="2000" dirty="0"/>
              <a:t>TD</a:t>
            </a:r>
            <a:r>
              <a:rPr lang="zh-CN" altLang="en-US" sz="2000" dirty="0"/>
              <a:t>患者后壳核与其他区域的连接增强，但</a:t>
            </a:r>
            <a:r>
              <a:rPr lang="en-US" altLang="zh-CN" sz="2000" dirty="0"/>
              <a:t>PIGD</a:t>
            </a:r>
            <a:r>
              <a:rPr lang="zh-CN" altLang="en-US" sz="2000" dirty="0"/>
              <a:t>患者未出现</a:t>
            </a:r>
            <a:endParaRPr lang="en-US" altLang="zh-CN" sz="2000" dirty="0"/>
          </a:p>
          <a:p>
            <a:pPr marL="457200" indent="-457200">
              <a:lnSpc>
                <a:spcPct val="150000"/>
              </a:lnSpc>
              <a:buAutoNum type="arabicPeriod"/>
            </a:pPr>
            <a:r>
              <a:rPr lang="zh-CN" altLang="en-US" sz="2000" dirty="0"/>
              <a:t>可能揭示了</a:t>
            </a:r>
            <a:r>
              <a:rPr lang="en-US" altLang="zh-CN" sz="2000" dirty="0"/>
              <a:t>TD</a:t>
            </a:r>
            <a:r>
              <a:rPr lang="zh-CN" altLang="en-US" sz="2000" dirty="0"/>
              <a:t>患者对左旋多巴响应好于</a:t>
            </a:r>
            <a:r>
              <a:rPr lang="en-US" altLang="zh-CN" sz="2000" dirty="0"/>
              <a:t>PIGD</a:t>
            </a:r>
            <a:r>
              <a:rPr lang="zh-CN" altLang="en-US" sz="2000" dirty="0"/>
              <a:t>患者的原因</a:t>
            </a:r>
            <a:endParaRPr lang="en-US" altLang="zh-CN" sz="2000" dirty="0"/>
          </a:p>
        </p:txBody>
      </p:sp>
    </p:spTree>
    <p:extLst>
      <p:ext uri="{BB962C8B-B14F-4D97-AF65-F5344CB8AC3E}">
        <p14:creationId xmlns:p14="http://schemas.microsoft.com/office/powerpoint/2010/main" val="7497985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Structural MRI substrate of long-duration response to levodopa in Parkinson's disease: an exploratory study</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14" name="文本框 13">
            <a:extLst>
              <a:ext uri="{FF2B5EF4-FFF2-40B4-BE49-F238E27FC236}">
                <a16:creationId xmlns:a16="http://schemas.microsoft.com/office/drawing/2014/main" id="{FEC176EF-1EC6-F1D0-BFE1-C6DC9BD41EE5}"/>
              </a:ext>
            </a:extLst>
          </p:cNvPr>
          <p:cNvSpPr txBox="1"/>
          <p:nvPr/>
        </p:nvSpPr>
        <p:spPr>
          <a:xfrm>
            <a:off x="565883" y="1428675"/>
            <a:ext cx="11060234" cy="4385111"/>
          </a:xfrm>
          <a:prstGeom prst="rect">
            <a:avLst/>
          </a:prstGeom>
          <a:noFill/>
        </p:spPr>
        <p:txBody>
          <a:bodyPr wrap="square" rtlCol="0">
            <a:spAutoFit/>
          </a:bodyPr>
          <a:lstStyle/>
          <a:p>
            <a:pPr marL="457200" indent="-457200">
              <a:lnSpc>
                <a:spcPct val="150000"/>
              </a:lnSpc>
              <a:buAutoNum type="arabicPeriod"/>
            </a:pPr>
            <a:r>
              <a:rPr lang="zh-CN" altLang="en-US" sz="2000" dirty="0"/>
              <a:t>研究左旋多巴长期反应的关联因素</a:t>
            </a:r>
            <a:endParaRPr lang="en-US" altLang="zh-CN" sz="2000" dirty="0"/>
          </a:p>
          <a:p>
            <a:pPr marL="457200" indent="-457200">
              <a:lnSpc>
                <a:spcPct val="150000"/>
              </a:lnSpc>
              <a:buAutoNum type="arabicPeriod"/>
            </a:pPr>
            <a:r>
              <a:rPr lang="zh-CN" altLang="en-US" sz="2000" dirty="0"/>
              <a:t>数据：</a:t>
            </a:r>
            <a:r>
              <a:rPr lang="en-US" altLang="zh-CN" sz="2000" dirty="0"/>
              <a:t>N=24</a:t>
            </a:r>
          </a:p>
          <a:p>
            <a:pPr marL="914400" lvl="1" indent="-457200">
              <a:lnSpc>
                <a:spcPct val="150000"/>
              </a:lnSpc>
              <a:buAutoNum type="arabicPeriod"/>
            </a:pPr>
            <a:r>
              <a:rPr lang="en-US" altLang="zh-CN" sz="1600" dirty="0"/>
              <a:t>Drug-naïve patients with a new diagnosis of idiopathic PD according to the diagnostic criteria of the UK Parkinson’s Disease Society Brain Bank were enrolled at the Neurologic Clinic of the “University Hospital” in Catania</a:t>
            </a:r>
          </a:p>
          <a:p>
            <a:pPr marL="457200" indent="-457200">
              <a:lnSpc>
                <a:spcPct val="150000"/>
              </a:lnSpc>
              <a:buAutoNum type="arabicPeriod"/>
            </a:pPr>
            <a:r>
              <a:rPr lang="zh-CN" altLang="en-US" sz="2000" dirty="0"/>
              <a:t>影像：</a:t>
            </a:r>
            <a:r>
              <a:rPr lang="en-US" altLang="zh-CN" sz="2000" dirty="0"/>
              <a:t>T1</a:t>
            </a:r>
          </a:p>
          <a:p>
            <a:pPr marL="457200" indent="-457200">
              <a:lnSpc>
                <a:spcPct val="150000"/>
              </a:lnSpc>
              <a:buAutoNum type="arabicPeriod"/>
            </a:pPr>
            <a:r>
              <a:rPr lang="zh-CN" altLang="en-US" sz="2000" dirty="0"/>
              <a:t>方法：</a:t>
            </a:r>
            <a:r>
              <a:rPr lang="en-US" altLang="zh-CN" sz="2000" dirty="0"/>
              <a:t>Voxel-wise ANOVA </a:t>
            </a:r>
            <a:r>
              <a:rPr lang="zh-CN" altLang="en-US" sz="2000" dirty="0"/>
              <a:t>（分类型自变量：</a:t>
            </a:r>
            <a:r>
              <a:rPr lang="en-US" altLang="zh-CN" sz="2000" dirty="0"/>
              <a:t>LDR+/-</a:t>
            </a:r>
            <a:r>
              <a:rPr lang="zh-CN" altLang="en-US" sz="2000" dirty="0"/>
              <a:t>，症状主导侧对侧；数值型因变量：灰质密度）</a:t>
            </a:r>
            <a:endParaRPr lang="en-US" altLang="zh-CN" sz="2000" dirty="0"/>
          </a:p>
          <a:p>
            <a:pPr marL="914400" lvl="1" indent="-457200">
              <a:lnSpc>
                <a:spcPct val="150000"/>
              </a:lnSpc>
              <a:buAutoNum type="arabicPeriod"/>
            </a:pPr>
            <a:r>
              <a:rPr lang="en-US" altLang="zh-CN" sz="2000" dirty="0"/>
              <a:t>ROI-based</a:t>
            </a:r>
            <a:r>
              <a:rPr lang="zh-CN" altLang="en-US" sz="2000" dirty="0"/>
              <a:t>灰质密度图 </a:t>
            </a:r>
            <a:r>
              <a:rPr lang="en-US" altLang="zh-CN" sz="2000" dirty="0"/>
              <a:t>(basal ganglia (caudate, putamen, pallidum), supplementary motor area, precentral gyrus, postcentral gyrus, superior, middle and inferior frontal gyri)</a:t>
            </a:r>
          </a:p>
        </p:txBody>
      </p:sp>
    </p:spTree>
    <p:extLst>
      <p:ext uri="{BB962C8B-B14F-4D97-AF65-F5344CB8AC3E}">
        <p14:creationId xmlns:p14="http://schemas.microsoft.com/office/powerpoint/2010/main" val="3802562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Structural MRI substrate of long-duration response to levodopa in Parkinson's disease: an exploratory study</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14" name="文本框 13">
            <a:extLst>
              <a:ext uri="{FF2B5EF4-FFF2-40B4-BE49-F238E27FC236}">
                <a16:creationId xmlns:a16="http://schemas.microsoft.com/office/drawing/2014/main" id="{FEC176EF-1EC6-F1D0-BFE1-C6DC9BD41EE5}"/>
              </a:ext>
            </a:extLst>
          </p:cNvPr>
          <p:cNvSpPr txBox="1"/>
          <p:nvPr/>
        </p:nvSpPr>
        <p:spPr>
          <a:xfrm>
            <a:off x="565883" y="1428675"/>
            <a:ext cx="11060234" cy="1430456"/>
          </a:xfrm>
          <a:prstGeom prst="rect">
            <a:avLst/>
          </a:prstGeom>
          <a:noFill/>
        </p:spPr>
        <p:txBody>
          <a:bodyPr wrap="square" rtlCol="0">
            <a:spAutoFit/>
          </a:bodyPr>
          <a:lstStyle/>
          <a:p>
            <a:pPr marL="457200" indent="-457200">
              <a:lnSpc>
                <a:spcPct val="150000"/>
              </a:lnSpc>
              <a:buAutoNum type="arabicPeriod"/>
            </a:pPr>
            <a:r>
              <a:rPr lang="zh-CN" altLang="en-US" sz="2000" dirty="0"/>
              <a:t>结果：右侧运动症状主导的</a:t>
            </a:r>
            <a:r>
              <a:rPr lang="en-US" altLang="zh-CN" sz="2000" dirty="0"/>
              <a:t>LDR+</a:t>
            </a:r>
            <a:r>
              <a:rPr lang="zh-CN" altLang="en-US" sz="2000" dirty="0"/>
              <a:t>患者与左侧中央前回有显著关联，左侧运动症状主导的</a:t>
            </a:r>
            <a:r>
              <a:rPr lang="en-US" altLang="zh-CN" sz="2000" dirty="0"/>
              <a:t>LDR+</a:t>
            </a:r>
            <a:r>
              <a:rPr lang="zh-CN" altLang="en-US" sz="2000" dirty="0"/>
              <a:t>患者与右侧额中回有显著关联</a:t>
            </a:r>
            <a:endParaRPr lang="en-US" altLang="zh-CN" sz="2000" dirty="0"/>
          </a:p>
          <a:p>
            <a:pPr marL="457200" indent="-457200">
              <a:lnSpc>
                <a:spcPct val="150000"/>
              </a:lnSpc>
              <a:buAutoNum type="arabicPeriod"/>
            </a:pPr>
            <a:r>
              <a:rPr lang="zh-CN" altLang="en-US" sz="2000" dirty="0"/>
              <a:t>根据症状主导侧对</a:t>
            </a:r>
            <a:r>
              <a:rPr lang="zh-CN" altLang="en-US" sz="2000" b="1" dirty="0"/>
              <a:t>左右半球</a:t>
            </a:r>
            <a:r>
              <a:rPr lang="zh-CN" altLang="en-US" sz="2000" dirty="0"/>
              <a:t>分别进行分析，提示潜在的预测特征（</a:t>
            </a:r>
            <a:r>
              <a:rPr lang="en-US" altLang="zh-CN" sz="2000" dirty="0"/>
              <a:t>PPMI</a:t>
            </a:r>
            <a:r>
              <a:rPr lang="zh-CN" altLang="en-US" sz="2000" dirty="0"/>
              <a:t>未提供数据）</a:t>
            </a:r>
            <a:endParaRPr lang="en-US" altLang="zh-CN" sz="2000" dirty="0"/>
          </a:p>
        </p:txBody>
      </p:sp>
      <p:pic>
        <p:nvPicPr>
          <p:cNvPr id="3" name="图片 2">
            <a:extLst>
              <a:ext uri="{FF2B5EF4-FFF2-40B4-BE49-F238E27FC236}">
                <a16:creationId xmlns:a16="http://schemas.microsoft.com/office/drawing/2014/main" id="{77DFC692-D472-409B-0999-3DEA5A5E4A75}"/>
              </a:ext>
            </a:extLst>
          </p:cNvPr>
          <p:cNvPicPr>
            <a:picLocks noChangeAspect="1"/>
          </p:cNvPicPr>
          <p:nvPr/>
        </p:nvPicPr>
        <p:blipFill>
          <a:blip r:embed="rId2"/>
          <a:stretch>
            <a:fillRect/>
          </a:stretch>
        </p:blipFill>
        <p:spPr>
          <a:xfrm>
            <a:off x="5211041" y="3057544"/>
            <a:ext cx="5681209" cy="3283179"/>
          </a:xfrm>
          <a:prstGeom prst="rect">
            <a:avLst/>
          </a:prstGeom>
        </p:spPr>
      </p:pic>
      <p:pic>
        <p:nvPicPr>
          <p:cNvPr id="7" name="图片 6">
            <a:extLst>
              <a:ext uri="{FF2B5EF4-FFF2-40B4-BE49-F238E27FC236}">
                <a16:creationId xmlns:a16="http://schemas.microsoft.com/office/drawing/2014/main" id="{4FB7ECE1-6DD5-E17C-7078-773A0B3840FC}"/>
              </a:ext>
            </a:extLst>
          </p:cNvPr>
          <p:cNvPicPr>
            <a:picLocks noChangeAspect="1"/>
          </p:cNvPicPr>
          <p:nvPr/>
        </p:nvPicPr>
        <p:blipFill>
          <a:blip r:embed="rId3"/>
          <a:stretch>
            <a:fillRect/>
          </a:stretch>
        </p:blipFill>
        <p:spPr>
          <a:xfrm>
            <a:off x="1241714" y="3042344"/>
            <a:ext cx="3141984" cy="3129854"/>
          </a:xfrm>
          <a:prstGeom prst="rect">
            <a:avLst/>
          </a:prstGeom>
        </p:spPr>
      </p:pic>
    </p:spTree>
    <p:extLst>
      <p:ext uri="{BB962C8B-B14F-4D97-AF65-F5344CB8AC3E}">
        <p14:creationId xmlns:p14="http://schemas.microsoft.com/office/powerpoint/2010/main" val="12227166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1384995"/>
          </a:xfrm>
          <a:prstGeom prst="rect">
            <a:avLst/>
          </a:prstGeom>
          <a:noFill/>
        </p:spPr>
        <p:txBody>
          <a:bodyPr wrap="square" rtlCol="0">
            <a:spAutoFit/>
          </a:bodyPr>
          <a:lstStyle/>
          <a:p>
            <a:r>
              <a:rPr lang="en-US" altLang="zh-CN" sz="2800" b="1" dirty="0"/>
              <a:t>Levodopa responsiveness and white matter alterations in Parkinson's disease: A DTI-based study and brain network analysis: A cross-sectional study</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14" name="文本框 13">
            <a:extLst>
              <a:ext uri="{FF2B5EF4-FFF2-40B4-BE49-F238E27FC236}">
                <a16:creationId xmlns:a16="http://schemas.microsoft.com/office/drawing/2014/main" id="{FEC176EF-1EC6-F1D0-BFE1-C6DC9BD41EE5}"/>
              </a:ext>
            </a:extLst>
          </p:cNvPr>
          <p:cNvSpPr txBox="1"/>
          <p:nvPr/>
        </p:nvSpPr>
        <p:spPr>
          <a:xfrm>
            <a:off x="565883" y="1713532"/>
            <a:ext cx="11060234" cy="4662110"/>
          </a:xfrm>
          <a:prstGeom prst="rect">
            <a:avLst/>
          </a:prstGeom>
          <a:noFill/>
        </p:spPr>
        <p:txBody>
          <a:bodyPr wrap="square" rtlCol="0">
            <a:spAutoFit/>
          </a:bodyPr>
          <a:lstStyle/>
          <a:p>
            <a:pPr marL="457200" indent="-457200">
              <a:lnSpc>
                <a:spcPct val="150000"/>
              </a:lnSpc>
              <a:buAutoNum type="arabicPeriod"/>
            </a:pPr>
            <a:r>
              <a:rPr lang="zh-CN" altLang="en-US" sz="2000" dirty="0"/>
              <a:t>数据：</a:t>
            </a:r>
            <a:r>
              <a:rPr lang="en-US" altLang="zh-CN" sz="2000" dirty="0"/>
              <a:t>N=54</a:t>
            </a:r>
            <a:r>
              <a:rPr lang="zh-CN" altLang="en-US" sz="2000" dirty="0"/>
              <a:t>，</a:t>
            </a:r>
            <a:r>
              <a:rPr lang="en-US" altLang="zh-CN" sz="2000" dirty="0"/>
              <a:t>PIGD PD</a:t>
            </a:r>
          </a:p>
          <a:p>
            <a:pPr marL="914400" lvl="1" indent="-457200">
              <a:lnSpc>
                <a:spcPct val="150000"/>
              </a:lnSpc>
              <a:buAutoNum type="arabicPeriod"/>
            </a:pPr>
            <a:r>
              <a:rPr lang="en-US" altLang="zh-CN" sz="2000" dirty="0"/>
              <a:t>Recruited PIGD PD patients from the Department of Neurology, The Second Affiliated Hospital of Chongqing Medical University, China, from January 2017 to December 2020</a:t>
            </a:r>
          </a:p>
          <a:p>
            <a:pPr marL="457200" indent="-457200">
              <a:lnSpc>
                <a:spcPct val="150000"/>
              </a:lnSpc>
              <a:buAutoNum type="arabicPeriod"/>
            </a:pPr>
            <a:r>
              <a:rPr lang="zh-CN" altLang="en-US" sz="2000" dirty="0"/>
              <a:t>影像：</a:t>
            </a:r>
            <a:r>
              <a:rPr lang="en-US" altLang="zh-CN" sz="2000" dirty="0"/>
              <a:t>DTI</a:t>
            </a:r>
          </a:p>
          <a:p>
            <a:pPr marL="457200" indent="-457200">
              <a:lnSpc>
                <a:spcPct val="150000"/>
              </a:lnSpc>
              <a:buAutoNum type="arabicPeriod"/>
            </a:pPr>
            <a:r>
              <a:rPr lang="zh-CN" altLang="en-US" sz="2000" dirty="0"/>
              <a:t>方法：根据</a:t>
            </a:r>
            <a:r>
              <a:rPr lang="en-US" altLang="zh-CN" sz="2000" dirty="0"/>
              <a:t>30%</a:t>
            </a:r>
            <a:r>
              <a:rPr lang="zh-CN" altLang="en-US" sz="2000" dirty="0"/>
              <a:t>的改善率阈值分为两组进行独立样本</a:t>
            </a:r>
            <a:r>
              <a:rPr lang="en-US" altLang="zh-CN" sz="2000" dirty="0"/>
              <a:t>t</a:t>
            </a:r>
            <a:r>
              <a:rPr lang="zh-CN" altLang="en-US" sz="2000" dirty="0"/>
              <a:t>检验</a:t>
            </a:r>
            <a:endParaRPr lang="en-US" altLang="zh-CN" sz="2000" dirty="0"/>
          </a:p>
          <a:p>
            <a:pPr marL="457200" indent="-457200">
              <a:lnSpc>
                <a:spcPct val="150000"/>
              </a:lnSpc>
              <a:buAutoNum type="arabicPeriod"/>
            </a:pPr>
            <a:r>
              <a:rPr lang="zh-CN" altLang="en-US" sz="2000" dirty="0"/>
              <a:t>结果：响应较差的</a:t>
            </a:r>
            <a:r>
              <a:rPr lang="en-US" altLang="zh-CN" sz="2000" dirty="0"/>
              <a:t>PIGD PD</a:t>
            </a:r>
            <a:r>
              <a:rPr lang="zh-CN" altLang="en-US" sz="2000" dirty="0"/>
              <a:t>患者存在多区域尤其是胼胝体的白质损伤</a:t>
            </a:r>
            <a:endParaRPr lang="en-US" altLang="zh-CN" sz="2000" dirty="0"/>
          </a:p>
          <a:p>
            <a:pPr marL="457200" indent="-457200">
              <a:lnSpc>
                <a:spcPct val="150000"/>
              </a:lnSpc>
              <a:buAutoNum type="arabicPeriod"/>
            </a:pPr>
            <a:endParaRPr lang="en-US" altLang="zh-CN" sz="2000" dirty="0"/>
          </a:p>
          <a:p>
            <a:pPr>
              <a:lnSpc>
                <a:spcPct val="150000"/>
              </a:lnSpc>
            </a:pPr>
            <a:r>
              <a:rPr lang="en-US" altLang="zh-CN" sz="2000" dirty="0"/>
              <a:t>Introduction:</a:t>
            </a:r>
          </a:p>
          <a:p>
            <a:pPr marL="457200" indent="-457200">
              <a:lnSpc>
                <a:spcPct val="150000"/>
              </a:lnSpc>
              <a:buAutoNum type="arabicPeriod"/>
            </a:pPr>
            <a:r>
              <a:rPr lang="en-US" altLang="zh-CN" sz="2000" dirty="0"/>
              <a:t>PD</a:t>
            </a:r>
            <a:r>
              <a:rPr lang="zh-CN" altLang="en-US" sz="2000" dirty="0"/>
              <a:t>亚型与患者对左旋多巴响应相关：</a:t>
            </a:r>
            <a:r>
              <a:rPr lang="en-US" altLang="zh-CN" sz="2000" dirty="0"/>
              <a:t>PIGD</a:t>
            </a:r>
            <a:r>
              <a:rPr lang="zh-CN" altLang="en-US" sz="2000" dirty="0"/>
              <a:t>响应差，白质损失更严重</a:t>
            </a:r>
            <a:endParaRPr lang="en-US" altLang="zh-CN" sz="2000" dirty="0"/>
          </a:p>
          <a:p>
            <a:pPr marL="457200" indent="-457200">
              <a:lnSpc>
                <a:spcPct val="150000"/>
              </a:lnSpc>
              <a:buAutoNum type="arabicPeriod"/>
            </a:pPr>
            <a:r>
              <a:rPr lang="en-US" altLang="zh-CN" sz="2000" b="1" dirty="0"/>
              <a:t>PD</a:t>
            </a:r>
            <a:r>
              <a:rPr lang="zh-CN" altLang="en-US" sz="2000" b="1" dirty="0"/>
              <a:t>亚型</a:t>
            </a:r>
            <a:r>
              <a:rPr lang="zh-CN" altLang="en-US" sz="2000" dirty="0"/>
              <a:t>与左旋多巴响应存在关联</a:t>
            </a:r>
            <a:endParaRPr lang="en-US" altLang="zh-CN" sz="2000" dirty="0"/>
          </a:p>
        </p:txBody>
      </p:sp>
    </p:spTree>
    <p:extLst>
      <p:ext uri="{BB962C8B-B14F-4D97-AF65-F5344CB8AC3E}">
        <p14:creationId xmlns:p14="http://schemas.microsoft.com/office/powerpoint/2010/main" val="1618669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959468" y="422639"/>
            <a:ext cx="5077650" cy="646331"/>
          </a:xfrm>
          <a:prstGeom prst="rect">
            <a:avLst/>
          </a:prstGeom>
          <a:noFill/>
        </p:spPr>
        <p:txBody>
          <a:bodyPr wrap="square" rtlCol="0">
            <a:spAutoFit/>
          </a:bodyPr>
          <a:lstStyle/>
          <a:p>
            <a:r>
              <a:rPr lang="zh-CN" altLang="en-US" sz="3600" b="1" dirty="0"/>
              <a:t>研究思路 </a:t>
            </a:r>
            <a:r>
              <a:rPr lang="en-US" altLang="zh-CN" sz="3600" b="1" dirty="0"/>
              <a:t>Survey</a:t>
            </a:r>
            <a:endParaRPr lang="zh-CN" altLang="en-US" sz="3600" b="1" dirty="0"/>
          </a:p>
        </p:txBody>
      </p:sp>
      <p:sp>
        <p:nvSpPr>
          <p:cNvPr id="7" name="文本框 6">
            <a:extLst>
              <a:ext uri="{FF2B5EF4-FFF2-40B4-BE49-F238E27FC236}">
                <a16:creationId xmlns:a16="http://schemas.microsoft.com/office/drawing/2014/main" id="{1AC37C9E-09A1-673F-A5E7-19B7D6A29C37}"/>
              </a:ext>
            </a:extLst>
          </p:cNvPr>
          <p:cNvSpPr txBox="1"/>
          <p:nvPr/>
        </p:nvSpPr>
        <p:spPr>
          <a:xfrm>
            <a:off x="959468" y="1200583"/>
            <a:ext cx="9884541" cy="4832092"/>
          </a:xfrm>
          <a:prstGeom prst="rect">
            <a:avLst/>
          </a:prstGeom>
          <a:noFill/>
        </p:spPr>
        <p:txBody>
          <a:bodyPr wrap="square" rtlCol="0">
            <a:spAutoFit/>
          </a:bodyPr>
          <a:lstStyle/>
          <a:p>
            <a:pPr marL="457200" indent="-457200">
              <a:buAutoNum type="arabicPeriod"/>
            </a:pPr>
            <a:r>
              <a:rPr lang="en-US" altLang="zh-CN" sz="2800" dirty="0"/>
              <a:t>Prediction:</a:t>
            </a:r>
          </a:p>
          <a:p>
            <a:pPr lvl="1"/>
            <a:r>
              <a:rPr lang="zh-CN" altLang="en-US" sz="2800" dirty="0"/>
              <a:t>调研</a:t>
            </a:r>
            <a:r>
              <a:rPr lang="en-US" altLang="zh-CN" sz="2800" dirty="0"/>
              <a:t>MRI</a:t>
            </a:r>
            <a:r>
              <a:rPr lang="zh-CN" altLang="en-US" sz="2800" dirty="0"/>
              <a:t>预测左旋多巴响应相关研究，关注数据来源，使用特征，分析方法，使用模型，输入输出，模型表现及整体流程</a:t>
            </a:r>
            <a:endParaRPr lang="en-US" altLang="zh-CN" sz="2800" dirty="0"/>
          </a:p>
          <a:p>
            <a:pPr marL="457200" indent="-457200">
              <a:buAutoNum type="arabicPeriod"/>
            </a:pPr>
            <a:r>
              <a:rPr lang="en-US" altLang="zh-CN" sz="2800" dirty="0"/>
              <a:t>Correlation:</a:t>
            </a:r>
          </a:p>
          <a:p>
            <a:pPr lvl="1"/>
            <a:r>
              <a:rPr lang="zh-CN" altLang="en-US" sz="2800" dirty="0"/>
              <a:t>调研左旋多巴响应与其他不局限于</a:t>
            </a:r>
            <a:r>
              <a:rPr lang="en-US" altLang="zh-CN" sz="2800" dirty="0"/>
              <a:t>MRI</a:t>
            </a:r>
            <a:r>
              <a:rPr lang="zh-CN" altLang="en-US" sz="2800" dirty="0"/>
              <a:t>影像因素的相关性研究，关注数据来源，分析方法，结论提示的潜在预测特征</a:t>
            </a:r>
            <a:endParaRPr lang="en-US" altLang="zh-CN" sz="2800" dirty="0"/>
          </a:p>
          <a:p>
            <a:pPr marL="457200" indent="-457200">
              <a:buAutoNum type="arabicPeriod"/>
            </a:pPr>
            <a:r>
              <a:rPr lang="en-US" altLang="zh-CN" sz="2800" dirty="0"/>
              <a:t>Review:</a:t>
            </a:r>
          </a:p>
          <a:p>
            <a:pPr lvl="1"/>
            <a:r>
              <a:rPr lang="zh-CN" altLang="en-US" sz="2800" dirty="0"/>
              <a:t>调研</a:t>
            </a:r>
            <a:r>
              <a:rPr lang="en-US" altLang="zh-CN" sz="2800" dirty="0"/>
              <a:t>PD</a:t>
            </a:r>
            <a:r>
              <a:rPr lang="zh-CN" altLang="en-US" sz="2800" dirty="0"/>
              <a:t>领域使用机器学习方法进行分类的研究及从</a:t>
            </a:r>
            <a:r>
              <a:rPr lang="en-US" altLang="zh-CN" sz="2800" dirty="0"/>
              <a:t>MRI</a:t>
            </a:r>
            <a:r>
              <a:rPr lang="zh-CN" altLang="en-US" sz="2800" dirty="0"/>
              <a:t>数据提取影像特征的研究，关注不同模型性能、特征提取方法，左旋多巴响应相关潜在的预测因子</a:t>
            </a:r>
            <a:endParaRPr lang="en-US" altLang="zh-CN" sz="2800" dirty="0"/>
          </a:p>
        </p:txBody>
      </p:sp>
    </p:spTree>
    <p:extLst>
      <p:ext uri="{BB962C8B-B14F-4D97-AF65-F5344CB8AC3E}">
        <p14:creationId xmlns:p14="http://schemas.microsoft.com/office/powerpoint/2010/main" val="23559841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Which risk factors predict the levodopa response in fluctuating Parkinson's disease?</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14" name="文本框 13">
            <a:extLst>
              <a:ext uri="{FF2B5EF4-FFF2-40B4-BE49-F238E27FC236}">
                <a16:creationId xmlns:a16="http://schemas.microsoft.com/office/drawing/2014/main" id="{FEC176EF-1EC6-F1D0-BFE1-C6DC9BD41EE5}"/>
              </a:ext>
            </a:extLst>
          </p:cNvPr>
          <p:cNvSpPr txBox="1"/>
          <p:nvPr/>
        </p:nvSpPr>
        <p:spPr>
          <a:xfrm>
            <a:off x="1388073" y="1440322"/>
            <a:ext cx="7553303" cy="507127"/>
          </a:xfrm>
          <a:prstGeom prst="rect">
            <a:avLst/>
          </a:prstGeom>
          <a:noFill/>
        </p:spPr>
        <p:txBody>
          <a:bodyPr wrap="square" rtlCol="0">
            <a:spAutoFit/>
          </a:bodyPr>
          <a:lstStyle/>
          <a:p>
            <a:pPr marL="457200" indent="-457200">
              <a:lnSpc>
                <a:spcPct val="150000"/>
              </a:lnSpc>
              <a:buAutoNum type="arabicPeriod"/>
            </a:pPr>
            <a:r>
              <a:rPr lang="zh-CN" altLang="en-US" sz="2000" dirty="0"/>
              <a:t>左旋多巴响应与</a:t>
            </a:r>
            <a:r>
              <a:rPr lang="en-US" altLang="zh-CN" sz="2000" dirty="0"/>
              <a:t>PD</a:t>
            </a:r>
            <a:r>
              <a:rPr lang="zh-CN" altLang="en-US" sz="2000" dirty="0"/>
              <a:t>病程和左旋多巴治疗时长显著相关</a:t>
            </a:r>
            <a:endParaRPr lang="en-US" altLang="zh-CN" sz="2000" dirty="0"/>
          </a:p>
        </p:txBody>
      </p:sp>
      <p:sp>
        <p:nvSpPr>
          <p:cNvPr id="2" name="文本框 1">
            <a:extLst>
              <a:ext uri="{FF2B5EF4-FFF2-40B4-BE49-F238E27FC236}">
                <a16:creationId xmlns:a16="http://schemas.microsoft.com/office/drawing/2014/main" id="{60B2A030-F5C7-BC0B-8F51-AF03576FF786}"/>
              </a:ext>
            </a:extLst>
          </p:cNvPr>
          <p:cNvSpPr txBox="1"/>
          <p:nvPr/>
        </p:nvSpPr>
        <p:spPr>
          <a:xfrm>
            <a:off x="863332" y="3213323"/>
            <a:ext cx="10465336" cy="954107"/>
          </a:xfrm>
          <a:prstGeom prst="rect">
            <a:avLst/>
          </a:prstGeom>
          <a:noFill/>
        </p:spPr>
        <p:txBody>
          <a:bodyPr wrap="square" rtlCol="0">
            <a:spAutoFit/>
          </a:bodyPr>
          <a:lstStyle/>
          <a:p>
            <a:r>
              <a:rPr lang="en-US" altLang="zh-CN" sz="2800" b="1" dirty="0"/>
              <a:t>Neurophysiological Predictors of Response to Medication in Parkinson's Disease</a:t>
            </a:r>
            <a:endParaRPr lang="zh-CN" altLang="en-US" sz="2800" b="1" dirty="0"/>
          </a:p>
        </p:txBody>
      </p:sp>
      <p:sp>
        <p:nvSpPr>
          <p:cNvPr id="3" name="文本框 2">
            <a:extLst>
              <a:ext uri="{FF2B5EF4-FFF2-40B4-BE49-F238E27FC236}">
                <a16:creationId xmlns:a16="http://schemas.microsoft.com/office/drawing/2014/main" id="{1D28EC9A-A21F-052E-A156-EFDBFF7B8487}"/>
              </a:ext>
            </a:extLst>
          </p:cNvPr>
          <p:cNvSpPr txBox="1"/>
          <p:nvPr/>
        </p:nvSpPr>
        <p:spPr>
          <a:xfrm>
            <a:off x="1388073" y="4287739"/>
            <a:ext cx="7553303" cy="1430456"/>
          </a:xfrm>
          <a:prstGeom prst="rect">
            <a:avLst/>
          </a:prstGeom>
          <a:noFill/>
        </p:spPr>
        <p:txBody>
          <a:bodyPr wrap="square" rtlCol="0">
            <a:spAutoFit/>
          </a:bodyPr>
          <a:lstStyle/>
          <a:p>
            <a:pPr marL="457200" indent="-457200">
              <a:lnSpc>
                <a:spcPct val="150000"/>
              </a:lnSpc>
              <a:buAutoNum type="arabicPeriod"/>
            </a:pPr>
            <a:r>
              <a:rPr lang="en-US" altLang="zh-CN" sz="2000" dirty="0"/>
              <a:t>TMS (Transcranial magnetic stimulation)</a:t>
            </a:r>
          </a:p>
          <a:p>
            <a:pPr marL="457200" indent="-457200">
              <a:lnSpc>
                <a:spcPct val="150000"/>
              </a:lnSpc>
              <a:buAutoNum type="arabicPeriod"/>
            </a:pPr>
            <a:r>
              <a:rPr lang="zh-CN" altLang="en-US" sz="2000" dirty="0"/>
              <a:t>可能需要将</a:t>
            </a:r>
            <a:r>
              <a:rPr lang="en-US" altLang="zh-CN" sz="2000" dirty="0"/>
              <a:t>LEDD(</a:t>
            </a:r>
            <a:r>
              <a:rPr lang="zh-CN" altLang="en-US" sz="2000" dirty="0"/>
              <a:t>左旋多巴等效剂量</a:t>
            </a:r>
            <a:r>
              <a:rPr lang="en-US" altLang="zh-CN" sz="2000" dirty="0"/>
              <a:t>)</a:t>
            </a:r>
            <a:r>
              <a:rPr lang="zh-CN" altLang="en-US" sz="2000" dirty="0"/>
              <a:t>作为特征加入，</a:t>
            </a:r>
            <a:r>
              <a:rPr lang="en-US" altLang="zh-CN" sz="2000" dirty="0"/>
              <a:t>PPMI</a:t>
            </a:r>
            <a:r>
              <a:rPr lang="zh-CN" altLang="en-US" sz="2000" dirty="0"/>
              <a:t>提供了相关数据</a:t>
            </a:r>
            <a:endParaRPr lang="en-US" altLang="zh-CN" sz="2000" dirty="0"/>
          </a:p>
        </p:txBody>
      </p:sp>
    </p:spTree>
    <p:extLst>
      <p:ext uri="{BB962C8B-B14F-4D97-AF65-F5344CB8AC3E}">
        <p14:creationId xmlns:p14="http://schemas.microsoft.com/office/powerpoint/2010/main" val="36024717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Disentangling nigral and </a:t>
            </a:r>
            <a:r>
              <a:rPr lang="en-US" altLang="zh-CN" sz="2800" b="1" dirty="0" err="1"/>
              <a:t>putaminal</a:t>
            </a:r>
            <a:r>
              <a:rPr lang="en-US" altLang="zh-CN" sz="2800" b="1" dirty="0"/>
              <a:t> contribution to motor impairment and levodopa response in Parkinson's disease</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14" name="文本框 13">
            <a:extLst>
              <a:ext uri="{FF2B5EF4-FFF2-40B4-BE49-F238E27FC236}">
                <a16:creationId xmlns:a16="http://schemas.microsoft.com/office/drawing/2014/main" id="{FEC176EF-1EC6-F1D0-BFE1-C6DC9BD41EE5}"/>
              </a:ext>
            </a:extLst>
          </p:cNvPr>
          <p:cNvSpPr txBox="1"/>
          <p:nvPr/>
        </p:nvSpPr>
        <p:spPr>
          <a:xfrm>
            <a:off x="385352" y="1553198"/>
            <a:ext cx="5626678" cy="4246612"/>
          </a:xfrm>
          <a:prstGeom prst="rect">
            <a:avLst/>
          </a:prstGeom>
          <a:noFill/>
        </p:spPr>
        <p:txBody>
          <a:bodyPr wrap="square" rtlCol="0">
            <a:spAutoFit/>
          </a:bodyPr>
          <a:lstStyle/>
          <a:p>
            <a:pPr marL="457200" indent="-457200">
              <a:lnSpc>
                <a:spcPct val="150000"/>
              </a:lnSpc>
              <a:buAutoNum type="arabicPeriod"/>
            </a:pPr>
            <a:r>
              <a:rPr lang="zh-CN" altLang="en-US" sz="2000" dirty="0"/>
              <a:t>数据：</a:t>
            </a:r>
            <a:r>
              <a:rPr lang="en-US" altLang="zh-CN" sz="2000" dirty="0"/>
              <a:t>PD 108,</a:t>
            </a:r>
            <a:r>
              <a:rPr lang="zh-CN" altLang="en-US" sz="2000" dirty="0"/>
              <a:t> </a:t>
            </a:r>
            <a:r>
              <a:rPr lang="en-US" altLang="zh-CN" sz="2000" dirty="0"/>
              <a:t>HC</a:t>
            </a:r>
            <a:r>
              <a:rPr lang="zh-CN" altLang="en-US" sz="2000" dirty="0"/>
              <a:t> </a:t>
            </a:r>
            <a:r>
              <a:rPr lang="en-US" altLang="zh-CN" sz="2000" dirty="0"/>
              <a:t>35 </a:t>
            </a:r>
          </a:p>
          <a:p>
            <a:pPr marL="914400" lvl="1" indent="-457200">
              <a:lnSpc>
                <a:spcPct val="150000"/>
              </a:lnSpc>
              <a:buAutoNum type="arabicPeriod"/>
            </a:pPr>
            <a:r>
              <a:rPr lang="en-US" altLang="zh-CN" sz="1400" dirty="0"/>
              <a:t>108 consecutive patients with PD who underwent a routine MRI between 01/2018 and 02/2021 for the evaluation of advanced Parkinson therapies or for differential diagnosis</a:t>
            </a:r>
          </a:p>
          <a:p>
            <a:pPr marL="457200" indent="-457200">
              <a:lnSpc>
                <a:spcPct val="150000"/>
              </a:lnSpc>
              <a:buAutoNum type="arabicPeriod"/>
            </a:pPr>
            <a:r>
              <a:rPr lang="zh-CN" altLang="en-US" sz="2000" dirty="0"/>
              <a:t>影像：</a:t>
            </a:r>
            <a:r>
              <a:rPr lang="en-US" altLang="zh-CN" sz="2000" dirty="0"/>
              <a:t>DMI (diffusion microstructure imaging)</a:t>
            </a:r>
          </a:p>
          <a:p>
            <a:pPr marL="457200" indent="-457200">
              <a:lnSpc>
                <a:spcPct val="150000"/>
              </a:lnSpc>
              <a:buAutoNum type="arabicPeriod"/>
            </a:pPr>
            <a:r>
              <a:rPr lang="zh-CN" altLang="en-US" sz="2000" dirty="0"/>
              <a:t>方法：</a:t>
            </a:r>
            <a:r>
              <a:rPr lang="en-US" altLang="zh-CN" sz="2000" dirty="0"/>
              <a:t>Voxel-based + ROI-based </a:t>
            </a:r>
            <a:r>
              <a:rPr lang="zh-CN" altLang="en-US" sz="2000" dirty="0"/>
              <a:t>在</a:t>
            </a:r>
            <a:r>
              <a:rPr lang="en-US" altLang="zh-CN" sz="2000" dirty="0"/>
              <a:t>PD</a:t>
            </a:r>
            <a:r>
              <a:rPr lang="zh-CN" altLang="en-US" sz="2000" dirty="0"/>
              <a:t>和</a:t>
            </a:r>
            <a:r>
              <a:rPr lang="en-US" altLang="zh-CN" sz="2000" dirty="0"/>
              <a:t>HC</a:t>
            </a:r>
            <a:r>
              <a:rPr lang="zh-CN" altLang="en-US" sz="2000" dirty="0"/>
              <a:t>间比较</a:t>
            </a:r>
            <a:endParaRPr lang="en-US" altLang="zh-CN" sz="2000" dirty="0"/>
          </a:p>
          <a:p>
            <a:pPr marL="457200" indent="-457200">
              <a:lnSpc>
                <a:spcPct val="150000"/>
              </a:lnSpc>
              <a:buAutoNum type="arabicPeriod"/>
            </a:pPr>
            <a:r>
              <a:rPr lang="zh-CN" altLang="en-US" sz="2000" dirty="0"/>
              <a:t>结果：</a:t>
            </a:r>
            <a:r>
              <a:rPr lang="en-US" altLang="zh-CN" sz="2000" dirty="0"/>
              <a:t>PD</a:t>
            </a:r>
            <a:r>
              <a:rPr lang="zh-CN" altLang="en-US" sz="2000" dirty="0"/>
              <a:t>与</a:t>
            </a:r>
            <a:r>
              <a:rPr lang="en-US" altLang="zh-CN" sz="2000" dirty="0"/>
              <a:t>HC</a:t>
            </a:r>
            <a:r>
              <a:rPr lang="zh-CN" altLang="en-US" sz="2000" dirty="0"/>
              <a:t>在黑质、壳核存在显著差异</a:t>
            </a:r>
            <a:endParaRPr lang="en-US" altLang="zh-CN" sz="2000" dirty="0"/>
          </a:p>
          <a:p>
            <a:pPr marL="457200" indent="-457200">
              <a:lnSpc>
                <a:spcPct val="150000"/>
              </a:lnSpc>
              <a:buAutoNum type="arabicPeriod"/>
            </a:pPr>
            <a:r>
              <a:rPr lang="zh-CN" altLang="en-US" sz="2000" dirty="0"/>
              <a:t>结论：黑质、壳核的微观结构完整性与左旋多巴响应有关（没有参考价值）</a:t>
            </a:r>
            <a:endParaRPr lang="en-US" altLang="zh-CN" sz="2000" dirty="0"/>
          </a:p>
        </p:txBody>
      </p:sp>
      <p:pic>
        <p:nvPicPr>
          <p:cNvPr id="6" name="图片 5">
            <a:extLst>
              <a:ext uri="{FF2B5EF4-FFF2-40B4-BE49-F238E27FC236}">
                <a16:creationId xmlns:a16="http://schemas.microsoft.com/office/drawing/2014/main" id="{36C7CCC5-C4AC-1212-F0AE-BA643CC53B09}"/>
              </a:ext>
            </a:extLst>
          </p:cNvPr>
          <p:cNvPicPr>
            <a:picLocks noChangeAspect="1"/>
          </p:cNvPicPr>
          <p:nvPr/>
        </p:nvPicPr>
        <p:blipFill>
          <a:blip r:embed="rId2"/>
          <a:stretch>
            <a:fillRect/>
          </a:stretch>
        </p:blipFill>
        <p:spPr>
          <a:xfrm>
            <a:off x="6012030" y="2037946"/>
            <a:ext cx="6008046" cy="3277116"/>
          </a:xfrm>
          <a:prstGeom prst="rect">
            <a:avLst/>
          </a:prstGeom>
        </p:spPr>
      </p:pic>
    </p:spTree>
    <p:extLst>
      <p:ext uri="{BB962C8B-B14F-4D97-AF65-F5344CB8AC3E}">
        <p14:creationId xmlns:p14="http://schemas.microsoft.com/office/powerpoint/2010/main" val="6589097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err="1"/>
              <a:t>l-Dopa</a:t>
            </a:r>
            <a:r>
              <a:rPr lang="en-US" altLang="zh-CN" sz="2800" b="1" dirty="0"/>
              <a:t> responsiveness is associated with distinctive connectivity patterns in advanced Parkinson's disease</a:t>
            </a:r>
            <a:endParaRPr lang="zh-CN" altLang="en-US" sz="2800" b="1" dirty="0"/>
          </a:p>
        </p:txBody>
      </p:sp>
      <p:sp>
        <p:nvSpPr>
          <p:cNvPr id="5" name="文本框 4">
            <a:extLst>
              <a:ext uri="{FF2B5EF4-FFF2-40B4-BE49-F238E27FC236}">
                <a16:creationId xmlns:a16="http://schemas.microsoft.com/office/drawing/2014/main" id="{0BC4390C-8245-A938-E336-CBE53F606F9A}"/>
              </a:ext>
            </a:extLst>
          </p:cNvPr>
          <p:cNvSpPr txBox="1"/>
          <p:nvPr/>
        </p:nvSpPr>
        <p:spPr>
          <a:xfrm>
            <a:off x="10243747" y="6289198"/>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2" name="文本框 1">
            <a:extLst>
              <a:ext uri="{FF2B5EF4-FFF2-40B4-BE49-F238E27FC236}">
                <a16:creationId xmlns:a16="http://schemas.microsoft.com/office/drawing/2014/main" id="{4FDE6982-6CC2-8F11-8F93-1F0D5C99E10E}"/>
              </a:ext>
            </a:extLst>
          </p:cNvPr>
          <p:cNvSpPr txBox="1"/>
          <p:nvPr/>
        </p:nvSpPr>
        <p:spPr>
          <a:xfrm>
            <a:off x="863332" y="3353600"/>
            <a:ext cx="10465336" cy="954107"/>
          </a:xfrm>
          <a:prstGeom prst="rect">
            <a:avLst/>
          </a:prstGeom>
          <a:noFill/>
        </p:spPr>
        <p:txBody>
          <a:bodyPr wrap="square" rtlCol="0">
            <a:spAutoFit/>
          </a:bodyPr>
          <a:lstStyle/>
          <a:p>
            <a:r>
              <a:rPr lang="en-US" altLang="zh-CN" sz="2800" b="1" dirty="0"/>
              <a:t>Prediction of the Levodopa Challenge Test in Parkinson's Disease Using Data from a Wrist-Worn Sensor</a:t>
            </a:r>
            <a:endParaRPr lang="zh-CN" altLang="en-US" sz="2800" b="1" dirty="0"/>
          </a:p>
        </p:txBody>
      </p:sp>
    </p:spTree>
    <p:extLst>
      <p:ext uri="{BB962C8B-B14F-4D97-AF65-F5344CB8AC3E}">
        <p14:creationId xmlns:p14="http://schemas.microsoft.com/office/powerpoint/2010/main" val="22621211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5D9E9D2-AF4F-76C0-104B-920A9FB4DC0A}"/>
              </a:ext>
            </a:extLst>
          </p:cNvPr>
          <p:cNvSpPr txBox="1"/>
          <p:nvPr/>
        </p:nvSpPr>
        <p:spPr>
          <a:xfrm>
            <a:off x="972437" y="1402910"/>
            <a:ext cx="9884541" cy="4662110"/>
          </a:xfrm>
          <a:prstGeom prst="rect">
            <a:avLst/>
          </a:prstGeom>
          <a:noFill/>
        </p:spPr>
        <p:txBody>
          <a:bodyPr wrap="square" rtlCol="0">
            <a:spAutoFit/>
          </a:bodyPr>
          <a:lstStyle/>
          <a:p>
            <a:pPr marL="457200" indent="-457200">
              <a:lnSpc>
                <a:spcPct val="150000"/>
              </a:lnSpc>
              <a:buAutoNum type="arabicPeriod"/>
            </a:pPr>
            <a:r>
              <a:rPr lang="zh-CN" altLang="en-US" sz="2000" dirty="0"/>
              <a:t>使用</a:t>
            </a:r>
            <a:r>
              <a:rPr lang="en-US" altLang="zh-CN" sz="2000" dirty="0"/>
              <a:t>U3ON/OFF</a:t>
            </a:r>
            <a:r>
              <a:rPr lang="zh-CN" altLang="en-US" sz="2000" dirty="0"/>
              <a:t>作为预测特征？</a:t>
            </a:r>
            <a:endParaRPr lang="en-US" altLang="zh-CN" sz="2000" dirty="0"/>
          </a:p>
          <a:p>
            <a:pPr marL="457200" indent="-457200">
              <a:lnSpc>
                <a:spcPct val="150000"/>
              </a:lnSpc>
              <a:buAutoNum type="arabicPeriod"/>
            </a:pPr>
            <a:r>
              <a:rPr lang="zh-CN" altLang="en-US" sz="2000" dirty="0"/>
              <a:t>性别与左旋多巴响应的关系并不明确</a:t>
            </a:r>
            <a:endParaRPr lang="en-US" altLang="zh-CN" sz="2000" dirty="0"/>
          </a:p>
          <a:p>
            <a:pPr marL="457200" indent="-457200">
              <a:lnSpc>
                <a:spcPct val="150000"/>
              </a:lnSpc>
              <a:buAutoNum type="arabicPeriod"/>
            </a:pPr>
            <a:r>
              <a:rPr lang="zh-CN" altLang="en-US" sz="2000" dirty="0"/>
              <a:t>关于</a:t>
            </a:r>
            <a:r>
              <a:rPr lang="en-US" altLang="zh-CN" sz="2000" dirty="0"/>
              <a:t>U3</a:t>
            </a:r>
            <a:r>
              <a:rPr lang="zh-CN" altLang="en-US" sz="2000" dirty="0"/>
              <a:t>评分的阈值，需要确认使用的是</a:t>
            </a:r>
            <a:r>
              <a:rPr lang="en-US" altLang="zh-CN" sz="2000" dirty="0"/>
              <a:t>UPDRS3(30%)</a:t>
            </a:r>
            <a:r>
              <a:rPr lang="zh-CN" altLang="en-US" sz="2000" dirty="0"/>
              <a:t>还是</a:t>
            </a:r>
            <a:r>
              <a:rPr lang="en-US" altLang="zh-CN" sz="2000" dirty="0"/>
              <a:t>MDS-UPDRS3(24.5%)</a:t>
            </a:r>
          </a:p>
          <a:p>
            <a:pPr marL="457200" indent="-457200">
              <a:lnSpc>
                <a:spcPct val="150000"/>
              </a:lnSpc>
              <a:buAutoNum type="arabicPeriod"/>
            </a:pPr>
            <a:r>
              <a:rPr lang="zh-CN" altLang="en-US" sz="2000" dirty="0"/>
              <a:t>分组后可先进行</a:t>
            </a:r>
            <a:r>
              <a:rPr lang="en-US" altLang="zh-CN" sz="2000" dirty="0"/>
              <a:t>voxel-based</a:t>
            </a:r>
            <a:r>
              <a:rPr lang="zh-CN" altLang="en-US" sz="2000" dirty="0"/>
              <a:t>分析，找到存在显著区别的体素作为特征</a:t>
            </a:r>
            <a:endParaRPr lang="en-US" altLang="zh-CN" sz="2000" dirty="0"/>
          </a:p>
          <a:p>
            <a:pPr marL="457200" indent="-457200">
              <a:lnSpc>
                <a:spcPct val="150000"/>
              </a:lnSpc>
              <a:buAutoNum type="arabicPeriod"/>
            </a:pPr>
            <a:r>
              <a:rPr lang="zh-CN" altLang="en-US" sz="2000" dirty="0"/>
              <a:t>是否需要对灰质密度图进行年龄矫正</a:t>
            </a:r>
            <a:r>
              <a:rPr lang="en-US" altLang="zh-CN" sz="2000" dirty="0"/>
              <a:t>?</a:t>
            </a:r>
          </a:p>
          <a:p>
            <a:pPr marL="457200" indent="-457200">
              <a:lnSpc>
                <a:spcPct val="150000"/>
              </a:lnSpc>
              <a:buAutoNum type="arabicPeriod"/>
            </a:pPr>
            <a:r>
              <a:rPr lang="zh-CN" altLang="en-US" sz="2000" dirty="0"/>
              <a:t>是否加入</a:t>
            </a:r>
            <a:r>
              <a:rPr lang="en-US" altLang="zh-CN" sz="2000" dirty="0"/>
              <a:t>LEDD(</a:t>
            </a:r>
            <a:r>
              <a:rPr lang="zh-CN" altLang="en-US" sz="2000" dirty="0"/>
              <a:t>左旋多巴等效剂量</a:t>
            </a:r>
            <a:r>
              <a:rPr lang="en-US" altLang="zh-CN" sz="2000" dirty="0"/>
              <a:t>)</a:t>
            </a:r>
            <a:r>
              <a:rPr lang="zh-CN" altLang="en-US" sz="2000" dirty="0"/>
              <a:t>作为特征</a:t>
            </a:r>
            <a:r>
              <a:rPr lang="en-US" altLang="zh-CN" sz="2000" dirty="0"/>
              <a:t>?</a:t>
            </a:r>
          </a:p>
          <a:p>
            <a:pPr marL="457200" indent="-457200">
              <a:lnSpc>
                <a:spcPct val="150000"/>
              </a:lnSpc>
              <a:buAutoNum type="arabicPeriod"/>
            </a:pPr>
            <a:r>
              <a:rPr lang="zh-CN" altLang="en-US" sz="2000" dirty="0"/>
              <a:t>关于</a:t>
            </a:r>
            <a:r>
              <a:rPr lang="en-US" altLang="zh-CN" sz="2000" dirty="0"/>
              <a:t>WMH(</a:t>
            </a:r>
            <a:r>
              <a:rPr lang="zh-CN" altLang="en-US" sz="2000" dirty="0"/>
              <a:t>白质高信号</a:t>
            </a:r>
            <a:r>
              <a:rPr lang="en-US" altLang="zh-CN" sz="2000" dirty="0"/>
              <a:t>)</a:t>
            </a:r>
            <a:r>
              <a:rPr lang="zh-CN" altLang="en-US" sz="2000" dirty="0"/>
              <a:t>需要进一步了解</a:t>
            </a:r>
            <a:endParaRPr lang="en-US" altLang="zh-CN" sz="2000" dirty="0"/>
          </a:p>
          <a:p>
            <a:pPr marL="457200" indent="-457200">
              <a:lnSpc>
                <a:spcPct val="150000"/>
              </a:lnSpc>
              <a:buAutoNum type="arabicPeriod"/>
            </a:pPr>
            <a:r>
              <a:rPr lang="zh-CN" altLang="en-US" sz="2000" dirty="0"/>
              <a:t>偏侧症状对预测可能产生影响，但</a:t>
            </a:r>
            <a:r>
              <a:rPr lang="en-US" altLang="zh-CN" sz="2000" dirty="0"/>
              <a:t>PPMI</a:t>
            </a:r>
            <a:r>
              <a:rPr lang="zh-CN" altLang="en-US" sz="2000" dirty="0"/>
              <a:t>没有提供相关数据</a:t>
            </a:r>
            <a:endParaRPr lang="en-US" altLang="zh-CN" sz="2000" dirty="0"/>
          </a:p>
          <a:p>
            <a:pPr marL="457200" indent="-457200">
              <a:lnSpc>
                <a:spcPct val="150000"/>
              </a:lnSpc>
              <a:buAutoNum type="arabicPeriod"/>
            </a:pPr>
            <a:r>
              <a:rPr lang="en-US" altLang="zh-CN" sz="2000" dirty="0"/>
              <a:t>PD</a:t>
            </a:r>
            <a:r>
              <a:rPr lang="zh-CN" altLang="en-US" sz="2000" dirty="0"/>
              <a:t>亚型对左旋多巴响应存在影响，但需要</a:t>
            </a:r>
            <a:r>
              <a:rPr lang="en-US" altLang="zh-CN" sz="2000" dirty="0"/>
              <a:t>U2</a:t>
            </a:r>
            <a:r>
              <a:rPr lang="zh-CN" altLang="en-US" sz="2000" dirty="0"/>
              <a:t>评分进行计算，不知道实际临床是否采集</a:t>
            </a:r>
            <a:r>
              <a:rPr lang="en-US" altLang="zh-CN" sz="2000" dirty="0"/>
              <a:t>?</a:t>
            </a:r>
          </a:p>
        </p:txBody>
      </p:sp>
      <p:sp>
        <p:nvSpPr>
          <p:cNvPr id="5" name="文本框 4">
            <a:extLst>
              <a:ext uri="{FF2B5EF4-FFF2-40B4-BE49-F238E27FC236}">
                <a16:creationId xmlns:a16="http://schemas.microsoft.com/office/drawing/2014/main" id="{6974FC81-50D3-073B-AB25-BE0910077D21}"/>
              </a:ext>
            </a:extLst>
          </p:cNvPr>
          <p:cNvSpPr txBox="1"/>
          <p:nvPr/>
        </p:nvSpPr>
        <p:spPr>
          <a:xfrm>
            <a:off x="959468" y="422639"/>
            <a:ext cx="5077650" cy="646331"/>
          </a:xfrm>
          <a:prstGeom prst="rect">
            <a:avLst/>
          </a:prstGeom>
          <a:noFill/>
        </p:spPr>
        <p:txBody>
          <a:bodyPr wrap="square" rtlCol="0">
            <a:spAutoFit/>
          </a:bodyPr>
          <a:lstStyle/>
          <a:p>
            <a:r>
              <a:rPr lang="zh-CN" altLang="en-US" sz="3600" b="1" dirty="0"/>
              <a:t>小结</a:t>
            </a:r>
          </a:p>
        </p:txBody>
      </p:sp>
    </p:spTree>
    <p:extLst>
      <p:ext uri="{BB962C8B-B14F-4D97-AF65-F5344CB8AC3E}">
        <p14:creationId xmlns:p14="http://schemas.microsoft.com/office/powerpoint/2010/main" val="14071280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5D9E9D2-AF4F-76C0-104B-920A9FB4DC0A}"/>
              </a:ext>
            </a:extLst>
          </p:cNvPr>
          <p:cNvSpPr txBox="1"/>
          <p:nvPr/>
        </p:nvSpPr>
        <p:spPr>
          <a:xfrm>
            <a:off x="972437" y="1402910"/>
            <a:ext cx="9884541" cy="1430456"/>
          </a:xfrm>
          <a:prstGeom prst="rect">
            <a:avLst/>
          </a:prstGeom>
          <a:noFill/>
        </p:spPr>
        <p:txBody>
          <a:bodyPr wrap="square" rtlCol="0">
            <a:spAutoFit/>
          </a:bodyPr>
          <a:lstStyle/>
          <a:p>
            <a:pPr marL="457200" indent="-457200">
              <a:lnSpc>
                <a:spcPct val="150000"/>
              </a:lnSpc>
              <a:buAutoNum type="arabicPeriod"/>
            </a:pPr>
            <a:r>
              <a:rPr lang="zh-CN" altLang="en-US" sz="2000" dirty="0"/>
              <a:t>假期结束前完成对</a:t>
            </a:r>
            <a:r>
              <a:rPr lang="en-US" altLang="zh-CN" sz="2000" dirty="0"/>
              <a:t>PPMI</a:t>
            </a:r>
            <a:r>
              <a:rPr lang="zh-CN" altLang="en-US" sz="2000" dirty="0"/>
              <a:t>影像数据的检查，排除</a:t>
            </a:r>
            <a:r>
              <a:rPr lang="en-US" altLang="zh-CN" sz="2000" dirty="0"/>
              <a:t>IQR</a:t>
            </a:r>
            <a:r>
              <a:rPr lang="zh-CN" altLang="en-US" sz="2000" dirty="0"/>
              <a:t>较差的影像数据</a:t>
            </a:r>
            <a:endParaRPr lang="en-US" altLang="zh-CN" sz="2000" dirty="0"/>
          </a:p>
          <a:p>
            <a:pPr marL="457200" indent="-457200">
              <a:lnSpc>
                <a:spcPct val="150000"/>
              </a:lnSpc>
              <a:buAutoNum type="arabicPeriod"/>
            </a:pPr>
            <a:r>
              <a:rPr lang="zh-CN" altLang="en-US" sz="2000" dirty="0"/>
              <a:t>在确定数据处理流程正确后，能够较快完成对数据统计信息的分析和绘图</a:t>
            </a:r>
            <a:endParaRPr lang="en-US" altLang="zh-CN" sz="2000" dirty="0"/>
          </a:p>
          <a:p>
            <a:pPr marL="457200" indent="-457200">
              <a:lnSpc>
                <a:spcPct val="150000"/>
              </a:lnSpc>
              <a:buAutoNum type="arabicPeriod"/>
            </a:pPr>
            <a:r>
              <a:rPr lang="zh-CN" altLang="en-US" sz="2000"/>
              <a:t>确认研究思路？</a:t>
            </a:r>
            <a:endParaRPr lang="en-US" altLang="zh-CN" sz="2000" dirty="0"/>
          </a:p>
        </p:txBody>
      </p:sp>
      <p:sp>
        <p:nvSpPr>
          <p:cNvPr id="5" name="文本框 4">
            <a:extLst>
              <a:ext uri="{FF2B5EF4-FFF2-40B4-BE49-F238E27FC236}">
                <a16:creationId xmlns:a16="http://schemas.microsoft.com/office/drawing/2014/main" id="{6974FC81-50D3-073B-AB25-BE0910077D21}"/>
              </a:ext>
            </a:extLst>
          </p:cNvPr>
          <p:cNvSpPr txBox="1"/>
          <p:nvPr/>
        </p:nvSpPr>
        <p:spPr>
          <a:xfrm>
            <a:off x="959468" y="422639"/>
            <a:ext cx="5077650" cy="646331"/>
          </a:xfrm>
          <a:prstGeom prst="rect">
            <a:avLst/>
          </a:prstGeom>
          <a:noFill/>
        </p:spPr>
        <p:txBody>
          <a:bodyPr wrap="square" rtlCol="0">
            <a:spAutoFit/>
          </a:bodyPr>
          <a:lstStyle/>
          <a:p>
            <a:r>
              <a:rPr lang="zh-CN" altLang="en-US" sz="3600" b="1" dirty="0"/>
              <a:t>计划</a:t>
            </a:r>
          </a:p>
        </p:txBody>
      </p:sp>
    </p:spTree>
    <p:extLst>
      <p:ext uri="{BB962C8B-B14F-4D97-AF65-F5344CB8AC3E}">
        <p14:creationId xmlns:p14="http://schemas.microsoft.com/office/powerpoint/2010/main" val="36210829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959468" y="422639"/>
            <a:ext cx="5077650" cy="646331"/>
          </a:xfrm>
          <a:prstGeom prst="rect">
            <a:avLst/>
          </a:prstGeom>
          <a:noFill/>
        </p:spPr>
        <p:txBody>
          <a:bodyPr wrap="square" rtlCol="0">
            <a:spAutoFit/>
          </a:bodyPr>
          <a:lstStyle/>
          <a:p>
            <a:r>
              <a:rPr lang="zh-CN" altLang="en-US" sz="3600" b="1" dirty="0"/>
              <a:t>研究思路</a:t>
            </a:r>
          </a:p>
        </p:txBody>
      </p:sp>
      <p:sp>
        <p:nvSpPr>
          <p:cNvPr id="7" name="文本框 6">
            <a:extLst>
              <a:ext uri="{FF2B5EF4-FFF2-40B4-BE49-F238E27FC236}">
                <a16:creationId xmlns:a16="http://schemas.microsoft.com/office/drawing/2014/main" id="{1AC37C9E-09A1-673F-A5E7-19B7D6A29C37}"/>
              </a:ext>
            </a:extLst>
          </p:cNvPr>
          <p:cNvSpPr txBox="1"/>
          <p:nvPr/>
        </p:nvSpPr>
        <p:spPr>
          <a:xfrm>
            <a:off x="959468" y="1200583"/>
            <a:ext cx="9884541" cy="4832092"/>
          </a:xfrm>
          <a:prstGeom prst="rect">
            <a:avLst/>
          </a:prstGeom>
          <a:noFill/>
        </p:spPr>
        <p:txBody>
          <a:bodyPr wrap="square" rtlCol="0">
            <a:spAutoFit/>
          </a:bodyPr>
          <a:lstStyle/>
          <a:p>
            <a:pPr marL="457200" indent="-457200">
              <a:buAutoNum type="arabicPeriod"/>
            </a:pPr>
            <a:r>
              <a:rPr lang="zh-CN" altLang="en-US" sz="2800" dirty="0"/>
              <a:t>根据调研结果确定使用的非影像特征，在此基础上对</a:t>
            </a:r>
            <a:r>
              <a:rPr lang="en-US" altLang="zh-CN" sz="2800" dirty="0"/>
              <a:t>PPMI</a:t>
            </a:r>
            <a:r>
              <a:rPr lang="zh-CN" altLang="en-US" sz="2800" dirty="0"/>
              <a:t>数据进行筛选处理，得到最终使用的数据</a:t>
            </a:r>
            <a:endParaRPr lang="en-US" altLang="zh-CN" sz="2800" dirty="0"/>
          </a:p>
          <a:p>
            <a:pPr marL="457200" indent="-457200">
              <a:buAutoNum type="arabicPeriod"/>
            </a:pPr>
            <a:r>
              <a:rPr lang="zh-CN" altLang="en-US" sz="2800" dirty="0"/>
              <a:t>根据调研结果确定预测响应使用的多个模型，在非影像数据的基础上基于</a:t>
            </a:r>
            <a:r>
              <a:rPr lang="en-US" altLang="zh-CN" sz="2800" dirty="0"/>
              <a:t>python</a:t>
            </a:r>
            <a:r>
              <a:rPr lang="zh-CN" altLang="en-US" sz="2800" dirty="0"/>
              <a:t>搭建一个训练、测试、输出结果的</a:t>
            </a:r>
            <a:r>
              <a:rPr lang="en-US" altLang="zh-CN" sz="2800" dirty="0"/>
              <a:t>pipeline</a:t>
            </a:r>
          </a:p>
          <a:p>
            <a:pPr marL="457200" indent="-457200">
              <a:buAutoNum type="arabicPeriod"/>
            </a:pPr>
            <a:r>
              <a:rPr lang="zh-CN" altLang="en-US" sz="2800" dirty="0"/>
              <a:t>调研</a:t>
            </a:r>
            <a:r>
              <a:rPr lang="en-US" altLang="zh-CN" sz="2800" dirty="0"/>
              <a:t>PD</a:t>
            </a:r>
            <a:r>
              <a:rPr lang="zh-CN" altLang="en-US" sz="2800" dirty="0"/>
              <a:t>及其他神经退行性疾病研究中所提取的结构影像特征，并尝试实现算法，从</a:t>
            </a:r>
            <a:r>
              <a:rPr lang="en-US" altLang="zh-CN" sz="2800" dirty="0"/>
              <a:t>PPMI</a:t>
            </a:r>
            <a:r>
              <a:rPr lang="zh-CN" altLang="en-US" sz="2800" dirty="0"/>
              <a:t>数据中提取对应特征</a:t>
            </a:r>
            <a:endParaRPr lang="en-US" altLang="zh-CN" sz="2800" dirty="0"/>
          </a:p>
          <a:p>
            <a:pPr marL="457200" indent="-457200">
              <a:buAutoNum type="arabicPeriod"/>
            </a:pPr>
            <a:r>
              <a:rPr lang="zh-CN" altLang="en-US" sz="2800" dirty="0"/>
              <a:t>针对上述实现的特征，按照不同的组合拼接到非影像特征上，通过</a:t>
            </a:r>
            <a:r>
              <a:rPr lang="en-US" altLang="zh-CN" sz="2800" dirty="0"/>
              <a:t>pipeline</a:t>
            </a:r>
            <a:r>
              <a:rPr lang="zh-CN" altLang="en-US" sz="2800" dirty="0"/>
              <a:t>对相应特征在预测响应任务上的性能提升能力进行评估，并找到能带来最大提升的特征</a:t>
            </a:r>
            <a:endParaRPr lang="en-US" altLang="zh-CN" sz="2800" dirty="0"/>
          </a:p>
          <a:p>
            <a:pPr marL="457200" indent="-457200">
              <a:buAutoNum type="arabicPeriod"/>
            </a:pPr>
            <a:r>
              <a:rPr lang="zh-CN" altLang="en-US" sz="2800" dirty="0"/>
              <a:t>查找相关文献，尝试解读其病理生理意义</a:t>
            </a:r>
            <a:endParaRPr lang="en-US" altLang="zh-CN" sz="2800" dirty="0"/>
          </a:p>
        </p:txBody>
      </p:sp>
    </p:spTree>
    <p:extLst>
      <p:ext uri="{BB962C8B-B14F-4D97-AF65-F5344CB8AC3E}">
        <p14:creationId xmlns:p14="http://schemas.microsoft.com/office/powerpoint/2010/main" val="213091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959468" y="422639"/>
            <a:ext cx="5077650" cy="646331"/>
          </a:xfrm>
          <a:prstGeom prst="rect">
            <a:avLst/>
          </a:prstGeom>
          <a:noFill/>
        </p:spPr>
        <p:txBody>
          <a:bodyPr wrap="square" rtlCol="0">
            <a:spAutoFit/>
          </a:bodyPr>
          <a:lstStyle/>
          <a:p>
            <a:r>
              <a:rPr lang="zh-CN" altLang="en-US" sz="3600" b="1" dirty="0"/>
              <a:t>研究思路</a:t>
            </a:r>
          </a:p>
        </p:txBody>
      </p:sp>
      <p:sp>
        <p:nvSpPr>
          <p:cNvPr id="2" name="文本框 1">
            <a:extLst>
              <a:ext uri="{FF2B5EF4-FFF2-40B4-BE49-F238E27FC236}">
                <a16:creationId xmlns:a16="http://schemas.microsoft.com/office/drawing/2014/main" id="{EA1B73B7-E8C7-0F02-078D-385630332F0D}"/>
              </a:ext>
            </a:extLst>
          </p:cNvPr>
          <p:cNvSpPr txBox="1"/>
          <p:nvPr/>
        </p:nvSpPr>
        <p:spPr>
          <a:xfrm>
            <a:off x="3719944" y="1609103"/>
            <a:ext cx="1728356" cy="584775"/>
          </a:xfrm>
          <a:prstGeom prst="rect">
            <a:avLst/>
          </a:prstGeom>
          <a:noFill/>
          <a:ln>
            <a:solidFill>
              <a:schemeClr val="tx1"/>
            </a:solidFill>
          </a:ln>
        </p:spPr>
        <p:txBody>
          <a:bodyPr wrap="square" rtlCol="0">
            <a:spAutoFit/>
          </a:bodyPr>
          <a:lstStyle/>
          <a:p>
            <a:pPr algn="ctr"/>
            <a:r>
              <a:rPr lang="en-US" altLang="zh-CN" sz="1600" dirty="0"/>
              <a:t>Non-imaging</a:t>
            </a:r>
          </a:p>
          <a:p>
            <a:pPr algn="ctr"/>
            <a:r>
              <a:rPr lang="en-US" altLang="zh-CN" sz="1600" dirty="0"/>
              <a:t>Features</a:t>
            </a:r>
            <a:endParaRPr lang="zh-CN" altLang="en-US" sz="1600" dirty="0"/>
          </a:p>
        </p:txBody>
      </p:sp>
      <p:sp>
        <p:nvSpPr>
          <p:cNvPr id="3" name="文本框 2">
            <a:extLst>
              <a:ext uri="{FF2B5EF4-FFF2-40B4-BE49-F238E27FC236}">
                <a16:creationId xmlns:a16="http://schemas.microsoft.com/office/drawing/2014/main" id="{D2BBDD18-ACA7-5385-618A-A0F512EE3E6B}"/>
              </a:ext>
            </a:extLst>
          </p:cNvPr>
          <p:cNvSpPr txBox="1"/>
          <p:nvPr/>
        </p:nvSpPr>
        <p:spPr>
          <a:xfrm>
            <a:off x="479713" y="1609103"/>
            <a:ext cx="1728356" cy="584775"/>
          </a:xfrm>
          <a:prstGeom prst="rect">
            <a:avLst/>
          </a:prstGeom>
          <a:noFill/>
          <a:ln>
            <a:solidFill>
              <a:schemeClr val="tx1"/>
            </a:solidFill>
          </a:ln>
        </p:spPr>
        <p:txBody>
          <a:bodyPr wrap="square" rtlCol="0">
            <a:spAutoFit/>
          </a:bodyPr>
          <a:lstStyle/>
          <a:p>
            <a:pPr algn="ctr"/>
            <a:r>
              <a:rPr lang="en-US" altLang="zh-CN" sz="1600" dirty="0"/>
              <a:t>PPMI</a:t>
            </a:r>
          </a:p>
          <a:p>
            <a:pPr algn="ctr"/>
            <a:r>
              <a:rPr lang="en-US" altLang="zh-CN" sz="1600" dirty="0"/>
              <a:t>Dataset</a:t>
            </a:r>
            <a:endParaRPr lang="zh-CN" altLang="en-US" sz="1600" dirty="0"/>
          </a:p>
        </p:txBody>
      </p:sp>
      <p:cxnSp>
        <p:nvCxnSpPr>
          <p:cNvPr id="6" name="直接箭头连接符 5">
            <a:extLst>
              <a:ext uri="{FF2B5EF4-FFF2-40B4-BE49-F238E27FC236}">
                <a16:creationId xmlns:a16="http://schemas.microsoft.com/office/drawing/2014/main" id="{AFA3FA46-70EC-7C76-B810-896FD62873FA}"/>
              </a:ext>
            </a:extLst>
          </p:cNvPr>
          <p:cNvCxnSpPr>
            <a:cxnSpLocks/>
            <a:stCxn id="3" idx="3"/>
            <a:endCxn id="2" idx="1"/>
          </p:cNvCxnSpPr>
          <p:nvPr/>
        </p:nvCxnSpPr>
        <p:spPr>
          <a:xfrm>
            <a:off x="2208069" y="1901491"/>
            <a:ext cx="1511875" cy="0"/>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grpSp>
        <p:nvGrpSpPr>
          <p:cNvPr id="18" name="组合 17">
            <a:extLst>
              <a:ext uri="{FF2B5EF4-FFF2-40B4-BE49-F238E27FC236}">
                <a16:creationId xmlns:a16="http://schemas.microsoft.com/office/drawing/2014/main" id="{80E17CA3-9FE1-7DBD-E7C3-CC164C40E17C}"/>
              </a:ext>
            </a:extLst>
          </p:cNvPr>
          <p:cNvGrpSpPr/>
          <p:nvPr/>
        </p:nvGrpSpPr>
        <p:grpSpPr>
          <a:xfrm>
            <a:off x="6929005" y="1332103"/>
            <a:ext cx="1728356" cy="1138774"/>
            <a:chOff x="6383482" y="1292180"/>
            <a:chExt cx="1728356" cy="1138774"/>
          </a:xfrm>
        </p:grpSpPr>
        <p:sp>
          <p:nvSpPr>
            <p:cNvPr id="12" name="文本框 11">
              <a:extLst>
                <a:ext uri="{FF2B5EF4-FFF2-40B4-BE49-F238E27FC236}">
                  <a16:creationId xmlns:a16="http://schemas.microsoft.com/office/drawing/2014/main" id="{EAD6F4F5-465B-18E0-7B5A-FF4E3502D3EB}"/>
                </a:ext>
              </a:extLst>
            </p:cNvPr>
            <p:cNvSpPr txBox="1"/>
            <p:nvPr/>
          </p:nvSpPr>
          <p:spPr>
            <a:xfrm>
              <a:off x="6383482" y="1292180"/>
              <a:ext cx="1728356" cy="338554"/>
            </a:xfrm>
            <a:prstGeom prst="rect">
              <a:avLst/>
            </a:prstGeom>
            <a:noFill/>
            <a:ln>
              <a:solidFill>
                <a:schemeClr val="tx1"/>
              </a:solidFill>
            </a:ln>
          </p:spPr>
          <p:txBody>
            <a:bodyPr wrap="square" rtlCol="0">
              <a:spAutoFit/>
            </a:bodyPr>
            <a:lstStyle/>
            <a:p>
              <a:pPr algn="ctr"/>
              <a:r>
                <a:rPr lang="en-US" altLang="zh-CN" sz="1600" dirty="0"/>
                <a:t>SVM</a:t>
              </a:r>
              <a:endParaRPr lang="zh-CN" altLang="en-US" sz="1600" dirty="0"/>
            </a:p>
          </p:txBody>
        </p:sp>
        <p:sp>
          <p:nvSpPr>
            <p:cNvPr id="13" name="文本框 12">
              <a:extLst>
                <a:ext uri="{FF2B5EF4-FFF2-40B4-BE49-F238E27FC236}">
                  <a16:creationId xmlns:a16="http://schemas.microsoft.com/office/drawing/2014/main" id="{200008F5-6DE3-BE30-FE74-80FD8C219A1B}"/>
                </a:ext>
              </a:extLst>
            </p:cNvPr>
            <p:cNvSpPr txBox="1"/>
            <p:nvPr/>
          </p:nvSpPr>
          <p:spPr>
            <a:xfrm>
              <a:off x="6383482" y="1692290"/>
              <a:ext cx="1728356" cy="338554"/>
            </a:xfrm>
            <a:prstGeom prst="rect">
              <a:avLst/>
            </a:prstGeom>
            <a:noFill/>
            <a:ln>
              <a:solidFill>
                <a:schemeClr val="tx1"/>
              </a:solidFill>
            </a:ln>
          </p:spPr>
          <p:txBody>
            <a:bodyPr wrap="square" rtlCol="0">
              <a:spAutoFit/>
            </a:bodyPr>
            <a:lstStyle/>
            <a:p>
              <a:pPr algn="ctr"/>
              <a:r>
                <a:rPr lang="en-US" altLang="zh-CN" sz="1600" dirty="0"/>
                <a:t>RF</a:t>
              </a:r>
              <a:endParaRPr lang="zh-CN" altLang="en-US" sz="1600" dirty="0"/>
            </a:p>
          </p:txBody>
        </p:sp>
        <p:sp>
          <p:nvSpPr>
            <p:cNvPr id="14" name="文本框 13">
              <a:extLst>
                <a:ext uri="{FF2B5EF4-FFF2-40B4-BE49-F238E27FC236}">
                  <a16:creationId xmlns:a16="http://schemas.microsoft.com/office/drawing/2014/main" id="{0C780D30-C035-5124-264E-DC0BC5367BF8}"/>
                </a:ext>
              </a:extLst>
            </p:cNvPr>
            <p:cNvSpPr txBox="1"/>
            <p:nvPr/>
          </p:nvSpPr>
          <p:spPr>
            <a:xfrm>
              <a:off x="6383482" y="2092400"/>
              <a:ext cx="1728356" cy="338554"/>
            </a:xfrm>
            <a:prstGeom prst="rect">
              <a:avLst/>
            </a:prstGeom>
            <a:noFill/>
            <a:ln>
              <a:solidFill>
                <a:schemeClr val="tx1"/>
              </a:solidFill>
            </a:ln>
          </p:spPr>
          <p:txBody>
            <a:bodyPr wrap="square" rtlCol="0">
              <a:spAutoFit/>
            </a:bodyPr>
            <a:lstStyle/>
            <a:p>
              <a:pPr algn="ctr"/>
              <a:r>
                <a:rPr lang="en-US" altLang="zh-CN" sz="1600" dirty="0"/>
                <a:t>…</a:t>
              </a:r>
              <a:endParaRPr lang="zh-CN" altLang="en-US" sz="1600" dirty="0"/>
            </a:p>
          </p:txBody>
        </p:sp>
      </p:grpSp>
      <p:cxnSp>
        <p:nvCxnSpPr>
          <p:cNvPr id="15" name="直接箭头连接符 14">
            <a:extLst>
              <a:ext uri="{FF2B5EF4-FFF2-40B4-BE49-F238E27FC236}">
                <a16:creationId xmlns:a16="http://schemas.microsoft.com/office/drawing/2014/main" id="{AF7271FB-64B4-89A3-9D46-23E5535BEEBA}"/>
              </a:ext>
            </a:extLst>
          </p:cNvPr>
          <p:cNvCxnSpPr>
            <a:cxnSpLocks/>
            <a:stCxn id="2" idx="3"/>
            <a:endCxn id="13" idx="1"/>
          </p:cNvCxnSpPr>
          <p:nvPr/>
        </p:nvCxnSpPr>
        <p:spPr>
          <a:xfrm flipV="1">
            <a:off x="5448300" y="1901490"/>
            <a:ext cx="1480705" cy="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
        <p:nvSpPr>
          <p:cNvPr id="23" name="文本框 22">
            <a:extLst>
              <a:ext uri="{FF2B5EF4-FFF2-40B4-BE49-F238E27FC236}">
                <a16:creationId xmlns:a16="http://schemas.microsoft.com/office/drawing/2014/main" id="{882D654D-D610-8641-4E40-58A6BD046467}"/>
              </a:ext>
            </a:extLst>
          </p:cNvPr>
          <p:cNvSpPr txBox="1"/>
          <p:nvPr/>
        </p:nvSpPr>
        <p:spPr>
          <a:xfrm>
            <a:off x="9670471" y="1609103"/>
            <a:ext cx="1605397" cy="584775"/>
          </a:xfrm>
          <a:prstGeom prst="rect">
            <a:avLst/>
          </a:prstGeom>
          <a:noFill/>
          <a:ln>
            <a:solidFill>
              <a:schemeClr val="tx1"/>
            </a:solidFill>
          </a:ln>
        </p:spPr>
        <p:txBody>
          <a:bodyPr wrap="square" rtlCol="0">
            <a:spAutoFit/>
          </a:bodyPr>
          <a:lstStyle/>
          <a:p>
            <a:pPr algn="ctr"/>
            <a:r>
              <a:rPr lang="en-US" altLang="zh-CN" sz="1600" dirty="0"/>
              <a:t>Baseline</a:t>
            </a:r>
          </a:p>
          <a:p>
            <a:pPr algn="ctr"/>
            <a:r>
              <a:rPr lang="en-US" altLang="zh-CN" sz="1600" dirty="0"/>
              <a:t>Performance</a:t>
            </a:r>
            <a:endParaRPr lang="zh-CN" altLang="en-US" sz="1600" dirty="0"/>
          </a:p>
        </p:txBody>
      </p:sp>
      <p:cxnSp>
        <p:nvCxnSpPr>
          <p:cNvPr id="26" name="直接箭头连接符 25">
            <a:extLst>
              <a:ext uri="{FF2B5EF4-FFF2-40B4-BE49-F238E27FC236}">
                <a16:creationId xmlns:a16="http://schemas.microsoft.com/office/drawing/2014/main" id="{2A062850-F519-1F04-48C0-C7D1EAD4F4D0}"/>
              </a:ext>
            </a:extLst>
          </p:cNvPr>
          <p:cNvCxnSpPr>
            <a:cxnSpLocks/>
            <a:stCxn id="13" idx="3"/>
            <a:endCxn id="23" idx="1"/>
          </p:cNvCxnSpPr>
          <p:nvPr/>
        </p:nvCxnSpPr>
        <p:spPr>
          <a:xfrm>
            <a:off x="8657361" y="1901490"/>
            <a:ext cx="1013110" cy="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32" name="连接符: 肘形 31">
            <a:extLst>
              <a:ext uri="{FF2B5EF4-FFF2-40B4-BE49-F238E27FC236}">
                <a16:creationId xmlns:a16="http://schemas.microsoft.com/office/drawing/2014/main" id="{1CA75014-18ED-DD30-4430-0574DCBCDCFF}"/>
              </a:ext>
            </a:extLst>
          </p:cNvPr>
          <p:cNvCxnSpPr>
            <a:cxnSpLocks/>
            <a:stCxn id="3" idx="2"/>
            <a:endCxn id="40" idx="1"/>
          </p:cNvCxnSpPr>
          <p:nvPr/>
        </p:nvCxnSpPr>
        <p:spPr>
          <a:xfrm rot="16200000" flipH="1">
            <a:off x="1762505" y="1775263"/>
            <a:ext cx="1538824" cy="2376053"/>
          </a:xfrm>
          <a:prstGeom prst="bentConnector2">
            <a:avLst/>
          </a:prstGeom>
          <a:ln w="9525">
            <a:tailEnd type="triangle"/>
          </a:ln>
        </p:spPr>
        <p:style>
          <a:lnRef idx="1">
            <a:schemeClr val="dk1"/>
          </a:lnRef>
          <a:fillRef idx="0">
            <a:schemeClr val="dk1"/>
          </a:fillRef>
          <a:effectRef idx="0">
            <a:schemeClr val="dk1"/>
          </a:effectRef>
          <a:fontRef idx="minor">
            <a:schemeClr val="tx1"/>
          </a:fontRef>
        </p:style>
      </p:cxnSp>
      <p:grpSp>
        <p:nvGrpSpPr>
          <p:cNvPr id="43" name="组合 42">
            <a:extLst>
              <a:ext uri="{FF2B5EF4-FFF2-40B4-BE49-F238E27FC236}">
                <a16:creationId xmlns:a16="http://schemas.microsoft.com/office/drawing/2014/main" id="{7105829D-D555-7D5F-39D0-C11658B8035E}"/>
              </a:ext>
            </a:extLst>
          </p:cNvPr>
          <p:cNvGrpSpPr/>
          <p:nvPr/>
        </p:nvGrpSpPr>
        <p:grpSpPr>
          <a:xfrm>
            <a:off x="3719944" y="2732430"/>
            <a:ext cx="1728356" cy="2000545"/>
            <a:chOff x="3569276" y="2961652"/>
            <a:chExt cx="1728356" cy="2000545"/>
          </a:xfrm>
        </p:grpSpPr>
        <p:sp>
          <p:nvSpPr>
            <p:cNvPr id="35" name="文本框 34">
              <a:extLst>
                <a:ext uri="{FF2B5EF4-FFF2-40B4-BE49-F238E27FC236}">
                  <a16:creationId xmlns:a16="http://schemas.microsoft.com/office/drawing/2014/main" id="{72458719-8BC6-DF55-BB79-9D9E2320A032}"/>
                </a:ext>
              </a:extLst>
            </p:cNvPr>
            <p:cNvSpPr txBox="1"/>
            <p:nvPr/>
          </p:nvSpPr>
          <p:spPr>
            <a:xfrm>
              <a:off x="3569276" y="2961652"/>
              <a:ext cx="1728356" cy="584775"/>
            </a:xfrm>
            <a:prstGeom prst="rect">
              <a:avLst/>
            </a:prstGeom>
            <a:noFill/>
            <a:ln>
              <a:solidFill>
                <a:schemeClr val="tx1"/>
              </a:solidFill>
            </a:ln>
          </p:spPr>
          <p:txBody>
            <a:bodyPr wrap="square" rtlCol="0">
              <a:spAutoFit/>
            </a:bodyPr>
            <a:lstStyle/>
            <a:p>
              <a:pPr algn="ctr"/>
              <a:r>
                <a:rPr lang="en-US" altLang="zh-CN" sz="1600" dirty="0"/>
                <a:t>Non-imaging</a:t>
              </a:r>
            </a:p>
            <a:p>
              <a:pPr algn="ctr"/>
              <a:r>
                <a:rPr lang="en-US" altLang="zh-CN" sz="1600" dirty="0"/>
                <a:t>Features</a:t>
              </a:r>
              <a:endParaRPr lang="zh-CN" altLang="en-US" sz="1600" dirty="0"/>
            </a:p>
          </p:txBody>
        </p:sp>
        <p:sp>
          <p:nvSpPr>
            <p:cNvPr id="40" name="文本框 39">
              <a:extLst>
                <a:ext uri="{FF2B5EF4-FFF2-40B4-BE49-F238E27FC236}">
                  <a16:creationId xmlns:a16="http://schemas.microsoft.com/office/drawing/2014/main" id="{F5EDEFA3-8412-F529-B2CF-AE425F4D3013}"/>
                </a:ext>
              </a:extLst>
            </p:cNvPr>
            <p:cNvSpPr txBox="1"/>
            <p:nvPr/>
          </p:nvSpPr>
          <p:spPr>
            <a:xfrm>
              <a:off x="3569276" y="3669536"/>
              <a:ext cx="1728356" cy="584775"/>
            </a:xfrm>
            <a:prstGeom prst="rect">
              <a:avLst/>
            </a:prstGeom>
            <a:noFill/>
            <a:ln>
              <a:solidFill>
                <a:schemeClr val="tx1"/>
              </a:solidFill>
            </a:ln>
          </p:spPr>
          <p:txBody>
            <a:bodyPr wrap="square" rtlCol="0">
              <a:spAutoFit/>
            </a:bodyPr>
            <a:lstStyle/>
            <a:p>
              <a:pPr algn="ctr"/>
              <a:r>
                <a:rPr lang="en-US" altLang="zh-CN" sz="1600" dirty="0"/>
                <a:t>Imaging</a:t>
              </a:r>
            </a:p>
            <a:p>
              <a:pPr algn="ctr"/>
              <a:r>
                <a:rPr lang="en-US" altLang="zh-CN" sz="1600" dirty="0"/>
                <a:t>Feature 1</a:t>
              </a:r>
              <a:endParaRPr lang="zh-CN" altLang="en-US" sz="1600" dirty="0"/>
            </a:p>
          </p:txBody>
        </p:sp>
        <p:sp>
          <p:nvSpPr>
            <p:cNvPr id="41" name="文本框 40">
              <a:extLst>
                <a:ext uri="{FF2B5EF4-FFF2-40B4-BE49-F238E27FC236}">
                  <a16:creationId xmlns:a16="http://schemas.microsoft.com/office/drawing/2014/main" id="{971A0000-4F40-EFFD-7D63-884DF40E10D1}"/>
                </a:ext>
              </a:extLst>
            </p:cNvPr>
            <p:cNvSpPr txBox="1"/>
            <p:nvPr/>
          </p:nvSpPr>
          <p:spPr>
            <a:xfrm>
              <a:off x="3569276" y="4377422"/>
              <a:ext cx="1728356" cy="584775"/>
            </a:xfrm>
            <a:prstGeom prst="rect">
              <a:avLst/>
            </a:prstGeom>
            <a:noFill/>
            <a:ln>
              <a:solidFill>
                <a:schemeClr val="tx1"/>
              </a:solidFill>
            </a:ln>
          </p:spPr>
          <p:txBody>
            <a:bodyPr wrap="square" rtlCol="0">
              <a:spAutoFit/>
            </a:bodyPr>
            <a:lstStyle/>
            <a:p>
              <a:pPr algn="ctr"/>
              <a:r>
                <a:rPr lang="en-US" altLang="zh-CN" sz="1600" dirty="0"/>
                <a:t>Imaging</a:t>
              </a:r>
            </a:p>
            <a:p>
              <a:pPr algn="ctr"/>
              <a:r>
                <a:rPr lang="en-US" altLang="zh-CN" sz="1600" dirty="0"/>
                <a:t>Feature 2</a:t>
              </a:r>
              <a:endParaRPr lang="zh-CN" altLang="en-US" sz="1600" dirty="0"/>
            </a:p>
          </p:txBody>
        </p:sp>
      </p:grpSp>
      <p:grpSp>
        <p:nvGrpSpPr>
          <p:cNvPr id="44" name="组合 43">
            <a:extLst>
              <a:ext uri="{FF2B5EF4-FFF2-40B4-BE49-F238E27FC236}">
                <a16:creationId xmlns:a16="http://schemas.microsoft.com/office/drawing/2014/main" id="{A563FBF6-E476-2D66-669C-E4BEEC490554}"/>
              </a:ext>
            </a:extLst>
          </p:cNvPr>
          <p:cNvGrpSpPr/>
          <p:nvPr/>
        </p:nvGrpSpPr>
        <p:grpSpPr>
          <a:xfrm>
            <a:off x="6929005" y="3163314"/>
            <a:ext cx="1728356" cy="1138774"/>
            <a:chOff x="6383482" y="1292180"/>
            <a:chExt cx="1728356" cy="1138774"/>
          </a:xfrm>
        </p:grpSpPr>
        <p:sp>
          <p:nvSpPr>
            <p:cNvPr id="45" name="文本框 44">
              <a:extLst>
                <a:ext uri="{FF2B5EF4-FFF2-40B4-BE49-F238E27FC236}">
                  <a16:creationId xmlns:a16="http://schemas.microsoft.com/office/drawing/2014/main" id="{98824ACF-0E36-7859-7DBB-EDDC0143C2CF}"/>
                </a:ext>
              </a:extLst>
            </p:cNvPr>
            <p:cNvSpPr txBox="1"/>
            <p:nvPr/>
          </p:nvSpPr>
          <p:spPr>
            <a:xfrm>
              <a:off x="6383482" y="1292180"/>
              <a:ext cx="1728356" cy="338554"/>
            </a:xfrm>
            <a:prstGeom prst="rect">
              <a:avLst/>
            </a:prstGeom>
            <a:noFill/>
            <a:ln>
              <a:solidFill>
                <a:schemeClr val="tx1"/>
              </a:solidFill>
            </a:ln>
          </p:spPr>
          <p:txBody>
            <a:bodyPr wrap="square" rtlCol="0">
              <a:spAutoFit/>
            </a:bodyPr>
            <a:lstStyle/>
            <a:p>
              <a:pPr algn="ctr"/>
              <a:r>
                <a:rPr lang="en-US" altLang="zh-CN" sz="1600" dirty="0"/>
                <a:t>SVM</a:t>
              </a:r>
              <a:endParaRPr lang="zh-CN" altLang="en-US" sz="1600" dirty="0"/>
            </a:p>
          </p:txBody>
        </p:sp>
        <p:sp>
          <p:nvSpPr>
            <p:cNvPr id="46" name="文本框 45">
              <a:extLst>
                <a:ext uri="{FF2B5EF4-FFF2-40B4-BE49-F238E27FC236}">
                  <a16:creationId xmlns:a16="http://schemas.microsoft.com/office/drawing/2014/main" id="{8111A4AE-1542-0C39-2AEF-E21C0AA9A305}"/>
                </a:ext>
              </a:extLst>
            </p:cNvPr>
            <p:cNvSpPr txBox="1"/>
            <p:nvPr/>
          </p:nvSpPr>
          <p:spPr>
            <a:xfrm>
              <a:off x="6383482" y="1692290"/>
              <a:ext cx="1728356" cy="338554"/>
            </a:xfrm>
            <a:prstGeom prst="rect">
              <a:avLst/>
            </a:prstGeom>
            <a:noFill/>
            <a:ln>
              <a:solidFill>
                <a:schemeClr val="tx1"/>
              </a:solidFill>
            </a:ln>
          </p:spPr>
          <p:txBody>
            <a:bodyPr wrap="square" rtlCol="0">
              <a:spAutoFit/>
            </a:bodyPr>
            <a:lstStyle/>
            <a:p>
              <a:pPr algn="ctr"/>
              <a:r>
                <a:rPr lang="en-US" altLang="zh-CN" sz="1600" dirty="0"/>
                <a:t>RF</a:t>
              </a:r>
              <a:endParaRPr lang="zh-CN" altLang="en-US" sz="1600" dirty="0"/>
            </a:p>
          </p:txBody>
        </p:sp>
        <p:sp>
          <p:nvSpPr>
            <p:cNvPr id="47" name="文本框 46">
              <a:extLst>
                <a:ext uri="{FF2B5EF4-FFF2-40B4-BE49-F238E27FC236}">
                  <a16:creationId xmlns:a16="http://schemas.microsoft.com/office/drawing/2014/main" id="{2006396B-82E6-B526-1CD2-365C568D5407}"/>
                </a:ext>
              </a:extLst>
            </p:cNvPr>
            <p:cNvSpPr txBox="1"/>
            <p:nvPr/>
          </p:nvSpPr>
          <p:spPr>
            <a:xfrm>
              <a:off x="6383482" y="2092400"/>
              <a:ext cx="1728356" cy="338554"/>
            </a:xfrm>
            <a:prstGeom prst="rect">
              <a:avLst/>
            </a:prstGeom>
            <a:noFill/>
            <a:ln>
              <a:solidFill>
                <a:schemeClr val="tx1"/>
              </a:solidFill>
            </a:ln>
          </p:spPr>
          <p:txBody>
            <a:bodyPr wrap="square" rtlCol="0">
              <a:spAutoFit/>
            </a:bodyPr>
            <a:lstStyle/>
            <a:p>
              <a:pPr algn="ctr"/>
              <a:r>
                <a:rPr lang="en-US" altLang="zh-CN" sz="1600" dirty="0"/>
                <a:t>…</a:t>
              </a:r>
              <a:endParaRPr lang="zh-CN" altLang="en-US" sz="1600" dirty="0"/>
            </a:p>
          </p:txBody>
        </p:sp>
      </p:grpSp>
      <p:cxnSp>
        <p:nvCxnSpPr>
          <p:cNvPr id="48" name="直接箭头连接符 47">
            <a:extLst>
              <a:ext uri="{FF2B5EF4-FFF2-40B4-BE49-F238E27FC236}">
                <a16:creationId xmlns:a16="http://schemas.microsoft.com/office/drawing/2014/main" id="{40071FFB-8FBB-3645-8FCA-AFDD7525B6C7}"/>
              </a:ext>
            </a:extLst>
          </p:cNvPr>
          <p:cNvCxnSpPr>
            <a:cxnSpLocks/>
            <a:stCxn id="40" idx="3"/>
            <a:endCxn id="46" idx="1"/>
          </p:cNvCxnSpPr>
          <p:nvPr/>
        </p:nvCxnSpPr>
        <p:spPr>
          <a:xfrm flipV="1">
            <a:off x="5448300" y="3732701"/>
            <a:ext cx="1480705" cy="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
        <p:nvSpPr>
          <p:cNvPr id="52" name="文本框 51">
            <a:extLst>
              <a:ext uri="{FF2B5EF4-FFF2-40B4-BE49-F238E27FC236}">
                <a16:creationId xmlns:a16="http://schemas.microsoft.com/office/drawing/2014/main" id="{57D0D9A3-6597-4FD3-D039-5919827E5790}"/>
              </a:ext>
            </a:extLst>
          </p:cNvPr>
          <p:cNvSpPr txBox="1"/>
          <p:nvPr/>
        </p:nvSpPr>
        <p:spPr>
          <a:xfrm>
            <a:off x="9670470" y="3563424"/>
            <a:ext cx="1605397" cy="338554"/>
          </a:xfrm>
          <a:prstGeom prst="rect">
            <a:avLst/>
          </a:prstGeom>
          <a:noFill/>
          <a:ln>
            <a:solidFill>
              <a:schemeClr val="tx1"/>
            </a:solidFill>
          </a:ln>
        </p:spPr>
        <p:txBody>
          <a:bodyPr wrap="square" rtlCol="0">
            <a:spAutoFit/>
          </a:bodyPr>
          <a:lstStyle/>
          <a:p>
            <a:pPr algn="ctr"/>
            <a:r>
              <a:rPr lang="en-US" altLang="zh-CN" sz="1600" dirty="0"/>
              <a:t>Performance</a:t>
            </a:r>
            <a:endParaRPr lang="zh-CN" altLang="en-US" sz="1600" dirty="0"/>
          </a:p>
        </p:txBody>
      </p:sp>
      <p:cxnSp>
        <p:nvCxnSpPr>
          <p:cNvPr id="53" name="直接箭头连接符 52">
            <a:extLst>
              <a:ext uri="{FF2B5EF4-FFF2-40B4-BE49-F238E27FC236}">
                <a16:creationId xmlns:a16="http://schemas.microsoft.com/office/drawing/2014/main" id="{B0A3E1AE-2D63-74AD-85B4-28E68DC0570F}"/>
              </a:ext>
            </a:extLst>
          </p:cNvPr>
          <p:cNvCxnSpPr>
            <a:cxnSpLocks/>
            <a:stCxn id="46" idx="3"/>
            <a:endCxn id="52" idx="1"/>
          </p:cNvCxnSpPr>
          <p:nvPr/>
        </p:nvCxnSpPr>
        <p:spPr>
          <a:xfrm>
            <a:off x="8657361" y="3732701"/>
            <a:ext cx="1013109" cy="0"/>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59" name="直接连接符 58">
            <a:extLst>
              <a:ext uri="{FF2B5EF4-FFF2-40B4-BE49-F238E27FC236}">
                <a16:creationId xmlns:a16="http://schemas.microsoft.com/office/drawing/2014/main" id="{26C3B8C3-C3B2-90D7-E7C8-C238D887D789}"/>
              </a:ext>
            </a:extLst>
          </p:cNvPr>
          <p:cNvCxnSpPr>
            <a:stCxn id="23" idx="2"/>
            <a:endCxn id="52" idx="0"/>
          </p:cNvCxnSpPr>
          <p:nvPr/>
        </p:nvCxnSpPr>
        <p:spPr>
          <a:xfrm flipH="1">
            <a:off x="10473169" y="2193878"/>
            <a:ext cx="1" cy="1369546"/>
          </a:xfrm>
          <a:prstGeom prst="line">
            <a:avLst/>
          </a:prstGeom>
          <a:ln w="9525"/>
        </p:spPr>
        <p:style>
          <a:lnRef idx="1">
            <a:schemeClr val="dk1"/>
          </a:lnRef>
          <a:fillRef idx="0">
            <a:schemeClr val="dk1"/>
          </a:fillRef>
          <a:effectRef idx="0">
            <a:schemeClr val="dk1"/>
          </a:effectRef>
          <a:fontRef idx="minor">
            <a:schemeClr val="tx1"/>
          </a:fontRef>
        </p:style>
      </p:cxnSp>
      <p:sp>
        <p:nvSpPr>
          <p:cNvPr id="64" name="文本框 63">
            <a:extLst>
              <a:ext uri="{FF2B5EF4-FFF2-40B4-BE49-F238E27FC236}">
                <a16:creationId xmlns:a16="http://schemas.microsoft.com/office/drawing/2014/main" id="{C1CB87BC-0ED9-156E-F930-3DA4206DA019}"/>
              </a:ext>
            </a:extLst>
          </p:cNvPr>
          <p:cNvSpPr txBox="1"/>
          <p:nvPr/>
        </p:nvSpPr>
        <p:spPr>
          <a:xfrm>
            <a:off x="8701087" y="2711650"/>
            <a:ext cx="1728356" cy="338554"/>
          </a:xfrm>
          <a:prstGeom prst="rect">
            <a:avLst/>
          </a:prstGeom>
          <a:noFill/>
          <a:ln>
            <a:solidFill>
              <a:schemeClr val="tx1"/>
            </a:solidFill>
          </a:ln>
        </p:spPr>
        <p:txBody>
          <a:bodyPr wrap="square" rtlCol="0">
            <a:spAutoFit/>
          </a:bodyPr>
          <a:lstStyle/>
          <a:p>
            <a:pPr algn="ctr"/>
            <a:r>
              <a:rPr lang="en-US" altLang="zh-CN" sz="1600" dirty="0"/>
              <a:t>Compare</a:t>
            </a:r>
            <a:endParaRPr lang="zh-CN" altLang="en-US" sz="1600" dirty="0"/>
          </a:p>
        </p:txBody>
      </p:sp>
      <p:cxnSp>
        <p:nvCxnSpPr>
          <p:cNvPr id="65" name="直接箭头连接符 64">
            <a:extLst>
              <a:ext uri="{FF2B5EF4-FFF2-40B4-BE49-F238E27FC236}">
                <a16:creationId xmlns:a16="http://schemas.microsoft.com/office/drawing/2014/main" id="{3C44932E-94F3-1545-966A-17A21DEEB491}"/>
              </a:ext>
            </a:extLst>
          </p:cNvPr>
          <p:cNvCxnSpPr>
            <a:cxnSpLocks/>
            <a:endCxn id="71" idx="0"/>
          </p:cNvCxnSpPr>
          <p:nvPr/>
        </p:nvCxnSpPr>
        <p:spPr>
          <a:xfrm>
            <a:off x="1176343" y="2193877"/>
            <a:ext cx="0" cy="2869036"/>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
        <p:nvSpPr>
          <p:cNvPr id="71" name="文本框 70">
            <a:extLst>
              <a:ext uri="{FF2B5EF4-FFF2-40B4-BE49-F238E27FC236}">
                <a16:creationId xmlns:a16="http://schemas.microsoft.com/office/drawing/2014/main" id="{86201071-CF14-97F9-586C-A60D2C9DEB0A}"/>
              </a:ext>
            </a:extLst>
          </p:cNvPr>
          <p:cNvSpPr txBox="1"/>
          <p:nvPr/>
        </p:nvSpPr>
        <p:spPr>
          <a:xfrm>
            <a:off x="-11682" y="5062913"/>
            <a:ext cx="2376050" cy="830997"/>
          </a:xfrm>
          <a:prstGeom prst="rect">
            <a:avLst/>
          </a:prstGeom>
          <a:noFill/>
        </p:spPr>
        <p:txBody>
          <a:bodyPr wrap="square" rtlCol="0">
            <a:spAutoFit/>
          </a:bodyPr>
          <a:lstStyle/>
          <a:p>
            <a:r>
              <a:rPr lang="en-US" altLang="zh-CN" sz="1600" dirty="0"/>
              <a:t>1. </a:t>
            </a:r>
            <a:r>
              <a:rPr lang="zh-CN" altLang="en-US" sz="1600" dirty="0"/>
              <a:t>保证数据预处理流程正确，包括临床和影像数据</a:t>
            </a:r>
            <a:endParaRPr lang="en-US" altLang="zh-CN" sz="1600" dirty="0"/>
          </a:p>
        </p:txBody>
      </p:sp>
      <p:cxnSp>
        <p:nvCxnSpPr>
          <p:cNvPr id="80" name="直接箭头连接符 79">
            <a:extLst>
              <a:ext uri="{FF2B5EF4-FFF2-40B4-BE49-F238E27FC236}">
                <a16:creationId xmlns:a16="http://schemas.microsoft.com/office/drawing/2014/main" id="{18770F58-E7F7-636B-477D-DCB7F95EABF1}"/>
              </a:ext>
            </a:extLst>
          </p:cNvPr>
          <p:cNvCxnSpPr>
            <a:cxnSpLocks/>
          </p:cNvCxnSpPr>
          <p:nvPr/>
        </p:nvCxnSpPr>
        <p:spPr>
          <a:xfrm flipH="1">
            <a:off x="6151417" y="1901490"/>
            <a:ext cx="1" cy="3210837"/>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
        <p:nvSpPr>
          <p:cNvPr id="83" name="文本框 82">
            <a:extLst>
              <a:ext uri="{FF2B5EF4-FFF2-40B4-BE49-F238E27FC236}">
                <a16:creationId xmlns:a16="http://schemas.microsoft.com/office/drawing/2014/main" id="{F67F20AB-5B6F-029A-CD8B-7E9211E73022}"/>
              </a:ext>
            </a:extLst>
          </p:cNvPr>
          <p:cNvSpPr txBox="1"/>
          <p:nvPr/>
        </p:nvSpPr>
        <p:spPr>
          <a:xfrm>
            <a:off x="4963392" y="5112327"/>
            <a:ext cx="2376050" cy="584775"/>
          </a:xfrm>
          <a:prstGeom prst="rect">
            <a:avLst/>
          </a:prstGeom>
          <a:noFill/>
        </p:spPr>
        <p:txBody>
          <a:bodyPr wrap="square" rtlCol="0">
            <a:spAutoFit/>
          </a:bodyPr>
          <a:lstStyle/>
          <a:p>
            <a:r>
              <a:rPr lang="en-US" altLang="zh-CN" sz="1600" dirty="0"/>
              <a:t>2. </a:t>
            </a:r>
            <a:r>
              <a:rPr lang="zh-CN" altLang="en-US" sz="1600" dirty="0"/>
              <a:t>基于非影像数据建立预测模型</a:t>
            </a:r>
            <a:r>
              <a:rPr lang="en-US" altLang="zh-CN" sz="1600" dirty="0"/>
              <a:t>pipeline</a:t>
            </a:r>
          </a:p>
        </p:txBody>
      </p:sp>
      <p:cxnSp>
        <p:nvCxnSpPr>
          <p:cNvPr id="84" name="直接箭头连接符 83">
            <a:extLst>
              <a:ext uri="{FF2B5EF4-FFF2-40B4-BE49-F238E27FC236}">
                <a16:creationId xmlns:a16="http://schemas.microsoft.com/office/drawing/2014/main" id="{6990A52F-C47E-33B8-4142-851A18C8F3DC}"/>
              </a:ext>
            </a:extLst>
          </p:cNvPr>
          <p:cNvCxnSpPr>
            <a:cxnSpLocks/>
            <a:stCxn id="41" idx="2"/>
            <a:endCxn id="87" idx="0"/>
          </p:cNvCxnSpPr>
          <p:nvPr/>
        </p:nvCxnSpPr>
        <p:spPr>
          <a:xfrm>
            <a:off x="4584122" y="4732975"/>
            <a:ext cx="0" cy="106798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
        <p:nvSpPr>
          <p:cNvPr id="87" name="文本框 86">
            <a:extLst>
              <a:ext uri="{FF2B5EF4-FFF2-40B4-BE49-F238E27FC236}">
                <a16:creationId xmlns:a16="http://schemas.microsoft.com/office/drawing/2014/main" id="{B1374A69-15DC-6794-952B-3926CB55837B}"/>
              </a:ext>
            </a:extLst>
          </p:cNvPr>
          <p:cNvSpPr txBox="1"/>
          <p:nvPr/>
        </p:nvSpPr>
        <p:spPr>
          <a:xfrm>
            <a:off x="3396097" y="5800956"/>
            <a:ext cx="2376050" cy="830997"/>
          </a:xfrm>
          <a:prstGeom prst="rect">
            <a:avLst/>
          </a:prstGeom>
          <a:noFill/>
        </p:spPr>
        <p:txBody>
          <a:bodyPr wrap="square" rtlCol="0">
            <a:spAutoFit/>
          </a:bodyPr>
          <a:lstStyle/>
          <a:p>
            <a:r>
              <a:rPr lang="en-US" altLang="zh-CN" sz="1600" dirty="0"/>
              <a:t>3. </a:t>
            </a:r>
            <a:r>
              <a:rPr lang="zh-CN" altLang="en-US" sz="1600" dirty="0"/>
              <a:t>调研相关研究，提取不同的影像特征进行测试</a:t>
            </a:r>
            <a:endParaRPr lang="en-US" altLang="zh-CN" sz="1600" dirty="0"/>
          </a:p>
        </p:txBody>
      </p:sp>
      <p:cxnSp>
        <p:nvCxnSpPr>
          <p:cNvPr id="90" name="直接箭头连接符 89">
            <a:extLst>
              <a:ext uri="{FF2B5EF4-FFF2-40B4-BE49-F238E27FC236}">
                <a16:creationId xmlns:a16="http://schemas.microsoft.com/office/drawing/2014/main" id="{716A95EA-EDB9-F6EE-33FB-3DB419408BBA}"/>
              </a:ext>
            </a:extLst>
          </p:cNvPr>
          <p:cNvCxnSpPr>
            <a:cxnSpLocks/>
            <a:endCxn id="96" idx="0"/>
          </p:cNvCxnSpPr>
          <p:nvPr/>
        </p:nvCxnSpPr>
        <p:spPr>
          <a:xfrm>
            <a:off x="9179925" y="3732701"/>
            <a:ext cx="0" cy="2161209"/>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
        <p:nvSpPr>
          <p:cNvPr id="96" name="文本框 95">
            <a:extLst>
              <a:ext uri="{FF2B5EF4-FFF2-40B4-BE49-F238E27FC236}">
                <a16:creationId xmlns:a16="http://schemas.microsoft.com/office/drawing/2014/main" id="{D3D96DF0-ADD9-8E68-A085-97295C622ABA}"/>
              </a:ext>
            </a:extLst>
          </p:cNvPr>
          <p:cNvSpPr txBox="1"/>
          <p:nvPr/>
        </p:nvSpPr>
        <p:spPr>
          <a:xfrm>
            <a:off x="7991900" y="5893910"/>
            <a:ext cx="2376050" cy="830997"/>
          </a:xfrm>
          <a:prstGeom prst="rect">
            <a:avLst/>
          </a:prstGeom>
          <a:noFill/>
        </p:spPr>
        <p:txBody>
          <a:bodyPr wrap="square" rtlCol="0">
            <a:spAutoFit/>
          </a:bodyPr>
          <a:lstStyle/>
          <a:p>
            <a:r>
              <a:rPr lang="en-US" altLang="zh-CN" sz="1600" dirty="0"/>
              <a:t>4. </a:t>
            </a:r>
            <a:r>
              <a:rPr lang="zh-CN" altLang="en-US" sz="1600" dirty="0"/>
              <a:t>对于不同影像特征组合训练模型并测试，得到对应的模型表现</a:t>
            </a:r>
            <a:endParaRPr lang="en-US" altLang="zh-CN" sz="1600" dirty="0"/>
          </a:p>
        </p:txBody>
      </p:sp>
      <p:cxnSp>
        <p:nvCxnSpPr>
          <p:cNvPr id="102" name="直接箭头连接符 101">
            <a:extLst>
              <a:ext uri="{FF2B5EF4-FFF2-40B4-BE49-F238E27FC236}">
                <a16:creationId xmlns:a16="http://schemas.microsoft.com/office/drawing/2014/main" id="{DC9CBA15-C23D-F0FC-0C70-61499893C443}"/>
              </a:ext>
            </a:extLst>
          </p:cNvPr>
          <p:cNvCxnSpPr>
            <a:cxnSpLocks/>
            <a:stCxn id="52" idx="2"/>
          </p:cNvCxnSpPr>
          <p:nvPr/>
        </p:nvCxnSpPr>
        <p:spPr>
          <a:xfrm flipH="1">
            <a:off x="10473168" y="3901978"/>
            <a:ext cx="1" cy="513220"/>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
        <p:nvSpPr>
          <p:cNvPr id="105" name="文本框 104">
            <a:extLst>
              <a:ext uri="{FF2B5EF4-FFF2-40B4-BE49-F238E27FC236}">
                <a16:creationId xmlns:a16="http://schemas.microsoft.com/office/drawing/2014/main" id="{D7A2338B-4A83-18A1-1A17-B946EAD804F1}"/>
              </a:ext>
            </a:extLst>
          </p:cNvPr>
          <p:cNvSpPr txBox="1"/>
          <p:nvPr/>
        </p:nvSpPr>
        <p:spPr>
          <a:xfrm>
            <a:off x="9285143" y="4417900"/>
            <a:ext cx="2376050" cy="1077218"/>
          </a:xfrm>
          <a:prstGeom prst="rect">
            <a:avLst/>
          </a:prstGeom>
          <a:noFill/>
        </p:spPr>
        <p:txBody>
          <a:bodyPr wrap="square" rtlCol="0">
            <a:spAutoFit/>
          </a:bodyPr>
          <a:lstStyle/>
          <a:p>
            <a:r>
              <a:rPr lang="en-US" altLang="zh-CN" sz="1600" dirty="0"/>
              <a:t>5. </a:t>
            </a:r>
            <a:r>
              <a:rPr lang="zh-CN" altLang="en-US" sz="1600" dirty="0"/>
              <a:t>比较使用不同影像特征后的模型表现，从中挑选出最优特征，尝试解释其病理生理意义</a:t>
            </a:r>
            <a:endParaRPr lang="en-US" altLang="zh-CN" sz="1600" dirty="0"/>
          </a:p>
        </p:txBody>
      </p:sp>
    </p:spTree>
    <p:extLst>
      <p:ext uri="{BB962C8B-B14F-4D97-AF65-F5344CB8AC3E}">
        <p14:creationId xmlns:p14="http://schemas.microsoft.com/office/powerpoint/2010/main" val="896987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959469" y="448617"/>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
        <p:nvSpPr>
          <p:cNvPr id="5" name="文本框 4">
            <a:extLst>
              <a:ext uri="{FF2B5EF4-FFF2-40B4-BE49-F238E27FC236}">
                <a16:creationId xmlns:a16="http://schemas.microsoft.com/office/drawing/2014/main" id="{ADB52891-F5C9-A84A-2200-6BCAAE80C4A0}"/>
              </a:ext>
            </a:extLst>
          </p:cNvPr>
          <p:cNvSpPr txBox="1"/>
          <p:nvPr/>
        </p:nvSpPr>
        <p:spPr>
          <a:xfrm>
            <a:off x="959469" y="2316053"/>
            <a:ext cx="2015543" cy="523220"/>
          </a:xfrm>
          <a:prstGeom prst="rect">
            <a:avLst/>
          </a:prstGeom>
          <a:noFill/>
        </p:spPr>
        <p:txBody>
          <a:bodyPr wrap="square" rtlCol="0">
            <a:spAutoFit/>
          </a:bodyPr>
          <a:lstStyle/>
          <a:p>
            <a:r>
              <a:rPr lang="en-US" altLang="zh-CN" sz="2800" b="1" dirty="0"/>
              <a:t>Correlation</a:t>
            </a:r>
            <a:endParaRPr lang="zh-CN" altLang="en-US" sz="2800" b="1" dirty="0"/>
          </a:p>
        </p:txBody>
      </p:sp>
      <p:sp>
        <p:nvSpPr>
          <p:cNvPr id="6" name="文本框 5">
            <a:extLst>
              <a:ext uri="{FF2B5EF4-FFF2-40B4-BE49-F238E27FC236}">
                <a16:creationId xmlns:a16="http://schemas.microsoft.com/office/drawing/2014/main" id="{EF9571D2-E0CC-2167-94C5-CAD9D8D2C393}"/>
              </a:ext>
            </a:extLst>
          </p:cNvPr>
          <p:cNvSpPr txBox="1"/>
          <p:nvPr/>
        </p:nvSpPr>
        <p:spPr>
          <a:xfrm>
            <a:off x="959467" y="4459216"/>
            <a:ext cx="1410238" cy="523220"/>
          </a:xfrm>
          <a:prstGeom prst="rect">
            <a:avLst/>
          </a:prstGeom>
          <a:noFill/>
        </p:spPr>
        <p:txBody>
          <a:bodyPr wrap="square" rtlCol="0">
            <a:spAutoFit/>
          </a:bodyPr>
          <a:lstStyle/>
          <a:p>
            <a:r>
              <a:rPr lang="en-US" altLang="zh-CN" sz="2800" b="1" dirty="0"/>
              <a:t>Review</a:t>
            </a:r>
            <a:endParaRPr lang="zh-CN" altLang="en-US" sz="2800" b="1" dirty="0"/>
          </a:p>
        </p:txBody>
      </p:sp>
      <p:sp>
        <p:nvSpPr>
          <p:cNvPr id="7" name="文本框 6">
            <a:extLst>
              <a:ext uri="{FF2B5EF4-FFF2-40B4-BE49-F238E27FC236}">
                <a16:creationId xmlns:a16="http://schemas.microsoft.com/office/drawing/2014/main" id="{1AC37C9E-09A1-673F-A5E7-19B7D6A29C37}"/>
              </a:ext>
            </a:extLst>
          </p:cNvPr>
          <p:cNvSpPr txBox="1"/>
          <p:nvPr/>
        </p:nvSpPr>
        <p:spPr>
          <a:xfrm>
            <a:off x="959468" y="1107065"/>
            <a:ext cx="9884541" cy="1323439"/>
          </a:xfrm>
          <a:prstGeom prst="rect">
            <a:avLst/>
          </a:prstGeom>
          <a:noFill/>
        </p:spPr>
        <p:txBody>
          <a:bodyPr wrap="square" rtlCol="0">
            <a:spAutoFit/>
          </a:bodyPr>
          <a:lstStyle/>
          <a:p>
            <a:pPr marL="457200" indent="-457200">
              <a:buAutoNum type="arabicPeriod"/>
            </a:pPr>
            <a:r>
              <a:rPr lang="en-US" altLang="zh-CN" sz="2000" dirty="0"/>
              <a:t>N=3</a:t>
            </a:r>
            <a:r>
              <a:rPr lang="zh-CN" altLang="en-US" sz="2000" dirty="0"/>
              <a:t>，</a:t>
            </a:r>
            <a:r>
              <a:rPr lang="en-US" altLang="zh-CN" sz="2000" dirty="0"/>
              <a:t>1</a:t>
            </a:r>
            <a:r>
              <a:rPr lang="zh-CN" altLang="en-US" sz="2000" dirty="0"/>
              <a:t>篇</a:t>
            </a:r>
            <a:r>
              <a:rPr lang="en-US" altLang="zh-CN" sz="2000" dirty="0"/>
              <a:t>fMRI</a:t>
            </a:r>
            <a:r>
              <a:rPr lang="zh-CN" altLang="en-US" sz="2000" dirty="0"/>
              <a:t>，</a:t>
            </a:r>
            <a:r>
              <a:rPr lang="en-US" altLang="zh-CN" sz="2000" dirty="0"/>
              <a:t>2</a:t>
            </a:r>
            <a:r>
              <a:rPr lang="zh-CN" altLang="en-US" sz="2000" dirty="0"/>
              <a:t>篇结构像</a:t>
            </a:r>
            <a:endParaRPr lang="en-US" altLang="zh-CN" sz="2000" dirty="0"/>
          </a:p>
          <a:p>
            <a:pPr marL="457200" indent="-457200">
              <a:buAutoNum type="arabicPeriod"/>
            </a:pPr>
            <a:r>
              <a:rPr lang="zh-CN" altLang="en-US" sz="2000" dirty="0"/>
              <a:t>主要关注数据来源，使用特征，分析方法，使用模型，输入输出，模型表现及整体流程</a:t>
            </a:r>
            <a:endParaRPr lang="en-US" altLang="zh-CN" sz="2000" dirty="0"/>
          </a:p>
          <a:p>
            <a:pPr marL="457200" indent="-457200">
              <a:buAutoNum type="arabicPeriod"/>
            </a:pPr>
            <a:endParaRPr lang="zh-CN" altLang="en-US" sz="2000" dirty="0"/>
          </a:p>
        </p:txBody>
      </p:sp>
      <p:sp>
        <p:nvSpPr>
          <p:cNvPr id="8" name="文本框 7">
            <a:extLst>
              <a:ext uri="{FF2B5EF4-FFF2-40B4-BE49-F238E27FC236}">
                <a16:creationId xmlns:a16="http://schemas.microsoft.com/office/drawing/2014/main" id="{60D3B8B0-E6FC-F12C-692B-1956C2A0CD57}"/>
              </a:ext>
            </a:extLst>
          </p:cNvPr>
          <p:cNvSpPr txBox="1"/>
          <p:nvPr/>
        </p:nvSpPr>
        <p:spPr>
          <a:xfrm>
            <a:off x="959467" y="2987525"/>
            <a:ext cx="9884541" cy="1323439"/>
          </a:xfrm>
          <a:prstGeom prst="rect">
            <a:avLst/>
          </a:prstGeom>
          <a:noFill/>
        </p:spPr>
        <p:txBody>
          <a:bodyPr wrap="square" rtlCol="0">
            <a:spAutoFit/>
          </a:bodyPr>
          <a:lstStyle/>
          <a:p>
            <a:pPr marL="457200" indent="-457200">
              <a:buAutoNum type="arabicPeriod"/>
            </a:pPr>
            <a:r>
              <a:rPr lang="en-US" altLang="zh-CN" sz="2000" dirty="0"/>
              <a:t>N=11</a:t>
            </a:r>
            <a:r>
              <a:rPr lang="zh-CN" altLang="en-US" sz="2000" dirty="0"/>
              <a:t>，</a:t>
            </a:r>
            <a:r>
              <a:rPr lang="en-US" altLang="zh-CN" sz="2000" dirty="0"/>
              <a:t>3</a:t>
            </a:r>
            <a:r>
              <a:rPr lang="zh-CN" altLang="en-US" sz="2000" dirty="0"/>
              <a:t>篇无参考价值（</a:t>
            </a:r>
            <a:r>
              <a:rPr lang="en-US" altLang="zh-CN" sz="2000" dirty="0"/>
              <a:t>DMI/fMRI/</a:t>
            </a:r>
            <a:r>
              <a:rPr lang="zh-CN" altLang="en-US" sz="2000" dirty="0"/>
              <a:t>传感器硬件），</a:t>
            </a:r>
            <a:r>
              <a:rPr lang="en-US" altLang="zh-CN" sz="2000" dirty="0"/>
              <a:t>2</a:t>
            </a:r>
            <a:r>
              <a:rPr lang="zh-CN" altLang="en-US" sz="2000" dirty="0"/>
              <a:t>篇提及</a:t>
            </a:r>
            <a:r>
              <a:rPr lang="en-US" altLang="zh-CN" sz="2000" dirty="0"/>
              <a:t>PD</a:t>
            </a:r>
            <a:r>
              <a:rPr lang="zh-CN" altLang="en-US" sz="2000" dirty="0"/>
              <a:t>亚型与响应关联，</a:t>
            </a:r>
            <a:r>
              <a:rPr lang="en-US" altLang="zh-CN" sz="2000" dirty="0"/>
              <a:t>1</a:t>
            </a:r>
            <a:r>
              <a:rPr lang="zh-CN" altLang="en-US" sz="2000" dirty="0"/>
              <a:t>篇提及</a:t>
            </a:r>
            <a:r>
              <a:rPr lang="en-US" altLang="zh-CN" sz="2000" dirty="0"/>
              <a:t>LEDD</a:t>
            </a:r>
            <a:r>
              <a:rPr lang="zh-CN" altLang="en-US" sz="2000" dirty="0"/>
              <a:t>作用，</a:t>
            </a:r>
            <a:r>
              <a:rPr lang="en-US" altLang="zh-CN" sz="2000" dirty="0"/>
              <a:t>1</a:t>
            </a:r>
            <a:r>
              <a:rPr lang="zh-CN" altLang="en-US" sz="2000" dirty="0"/>
              <a:t>篇涉及左右半脑作用，</a:t>
            </a:r>
            <a:r>
              <a:rPr lang="en-US" altLang="zh-CN" sz="2000" dirty="0"/>
              <a:t>1</a:t>
            </a:r>
            <a:r>
              <a:rPr lang="zh-CN" altLang="en-US" sz="2000" dirty="0"/>
              <a:t>篇提及</a:t>
            </a:r>
            <a:r>
              <a:rPr lang="en-US" altLang="zh-CN" sz="2000" dirty="0"/>
              <a:t>T2</a:t>
            </a:r>
            <a:r>
              <a:rPr lang="zh-CN" altLang="en-US" sz="2000" dirty="0"/>
              <a:t>影像作用，</a:t>
            </a:r>
            <a:r>
              <a:rPr lang="en-US" altLang="zh-CN" sz="2000" dirty="0"/>
              <a:t>3</a:t>
            </a:r>
            <a:r>
              <a:rPr lang="zh-CN" altLang="en-US" sz="2000" dirty="0"/>
              <a:t>篇涉及年龄、病程、治疗时长</a:t>
            </a:r>
            <a:endParaRPr lang="en-US" altLang="zh-CN" sz="2000" dirty="0"/>
          </a:p>
          <a:p>
            <a:pPr marL="457200" indent="-457200">
              <a:buAutoNum type="arabicPeriod"/>
            </a:pPr>
            <a:r>
              <a:rPr lang="zh-CN" altLang="en-US" sz="2000" dirty="0"/>
              <a:t>主要关注数据来源，分析方法，结论提示的潜在预测特征</a:t>
            </a:r>
          </a:p>
        </p:txBody>
      </p:sp>
      <p:sp>
        <p:nvSpPr>
          <p:cNvPr id="9" name="文本框 8">
            <a:extLst>
              <a:ext uri="{FF2B5EF4-FFF2-40B4-BE49-F238E27FC236}">
                <a16:creationId xmlns:a16="http://schemas.microsoft.com/office/drawing/2014/main" id="{4B001E6D-0152-3234-C173-11B8D450E85D}"/>
              </a:ext>
            </a:extLst>
          </p:cNvPr>
          <p:cNvSpPr txBox="1"/>
          <p:nvPr/>
        </p:nvSpPr>
        <p:spPr>
          <a:xfrm>
            <a:off x="959466" y="5130688"/>
            <a:ext cx="9884541" cy="707886"/>
          </a:xfrm>
          <a:prstGeom prst="rect">
            <a:avLst/>
          </a:prstGeom>
          <a:noFill/>
        </p:spPr>
        <p:txBody>
          <a:bodyPr wrap="square" rtlCol="0">
            <a:spAutoFit/>
          </a:bodyPr>
          <a:lstStyle/>
          <a:p>
            <a:pPr marL="457200" indent="-457200">
              <a:buAutoNum type="arabicPeriod"/>
            </a:pPr>
            <a:r>
              <a:rPr lang="en-US" altLang="zh-CN" sz="2000" dirty="0"/>
              <a:t>N=4</a:t>
            </a:r>
            <a:r>
              <a:rPr lang="zh-CN" altLang="en-US" sz="2000" dirty="0"/>
              <a:t>，</a:t>
            </a:r>
            <a:r>
              <a:rPr lang="en-US" altLang="zh-CN" sz="2000" dirty="0"/>
              <a:t>3</a:t>
            </a:r>
            <a:r>
              <a:rPr lang="zh-CN" altLang="en-US" sz="2000" dirty="0"/>
              <a:t>篇</a:t>
            </a:r>
            <a:r>
              <a:rPr lang="en-US" altLang="zh-CN" sz="2000" dirty="0"/>
              <a:t>PD</a:t>
            </a:r>
            <a:r>
              <a:rPr lang="zh-CN" altLang="en-US" sz="2000" dirty="0"/>
              <a:t>诊断与机器学习（模型</a:t>
            </a:r>
            <a:r>
              <a:rPr lang="en-US" altLang="zh-CN" sz="2000" dirty="0"/>
              <a:t>2</a:t>
            </a:r>
            <a:r>
              <a:rPr lang="zh-CN" altLang="en-US" sz="2000" dirty="0"/>
              <a:t>，影像特征</a:t>
            </a:r>
            <a:r>
              <a:rPr lang="en-US" altLang="zh-CN" sz="2000" dirty="0"/>
              <a:t>1</a:t>
            </a:r>
            <a:r>
              <a:rPr lang="zh-CN" altLang="en-US" sz="2000" dirty="0"/>
              <a:t>），</a:t>
            </a:r>
            <a:r>
              <a:rPr lang="en-US" altLang="zh-CN" sz="2000" dirty="0"/>
              <a:t>1</a:t>
            </a:r>
            <a:r>
              <a:rPr lang="zh-CN" altLang="en-US" sz="2000" dirty="0"/>
              <a:t>篇左旋多巴响应的影响因素</a:t>
            </a:r>
            <a:endParaRPr lang="en-US" altLang="zh-CN" sz="2000" dirty="0"/>
          </a:p>
          <a:p>
            <a:pPr marL="457200" indent="-457200">
              <a:buAutoNum type="arabicPeriod"/>
            </a:pPr>
            <a:r>
              <a:rPr lang="en-US" altLang="zh-CN" sz="2000" dirty="0"/>
              <a:t>PD</a:t>
            </a:r>
            <a:r>
              <a:rPr lang="zh-CN" altLang="en-US" sz="2000" dirty="0"/>
              <a:t>诊断相关主要关注不同模型性能、特征提取方法，左旋多巴响应潜在的预测因子</a:t>
            </a:r>
          </a:p>
        </p:txBody>
      </p:sp>
    </p:spTree>
    <p:extLst>
      <p:ext uri="{BB962C8B-B14F-4D97-AF65-F5344CB8AC3E}">
        <p14:creationId xmlns:p14="http://schemas.microsoft.com/office/powerpoint/2010/main" val="255354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The amplitude of low-frequency fluctuation predicts levodopa treatment response in patients with Parkinson's disease</a:t>
            </a:r>
            <a:endParaRPr lang="zh-CN" altLang="en-US" sz="2800" b="1" dirty="0"/>
          </a:p>
        </p:txBody>
      </p:sp>
      <p:pic>
        <p:nvPicPr>
          <p:cNvPr id="12" name="图片 11">
            <a:extLst>
              <a:ext uri="{FF2B5EF4-FFF2-40B4-BE49-F238E27FC236}">
                <a16:creationId xmlns:a16="http://schemas.microsoft.com/office/drawing/2014/main" id="{83F8A174-E9C2-2833-22FF-D51B375F63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3546" y="1424839"/>
            <a:ext cx="9955635" cy="4762948"/>
          </a:xfrm>
          <a:prstGeom prst="rect">
            <a:avLst/>
          </a:prstGeom>
        </p:spPr>
      </p:pic>
      <p:sp>
        <p:nvSpPr>
          <p:cNvPr id="2" name="文本框 1">
            <a:extLst>
              <a:ext uri="{FF2B5EF4-FFF2-40B4-BE49-F238E27FC236}">
                <a16:creationId xmlns:a16="http://schemas.microsoft.com/office/drawing/2014/main" id="{A1E1EAF6-F4F9-C075-A781-518C384EA689}"/>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1264945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BBFFA9B-0A7F-CB61-05E5-437AA3BD58BF}"/>
              </a:ext>
            </a:extLst>
          </p:cNvPr>
          <p:cNvSpPr txBox="1"/>
          <p:nvPr/>
        </p:nvSpPr>
        <p:spPr>
          <a:xfrm>
            <a:off x="863332" y="234595"/>
            <a:ext cx="10465336" cy="954107"/>
          </a:xfrm>
          <a:prstGeom prst="rect">
            <a:avLst/>
          </a:prstGeom>
          <a:noFill/>
        </p:spPr>
        <p:txBody>
          <a:bodyPr wrap="square" rtlCol="0">
            <a:spAutoFit/>
          </a:bodyPr>
          <a:lstStyle/>
          <a:p>
            <a:r>
              <a:rPr lang="en-US" altLang="zh-CN" sz="2800" b="1" dirty="0"/>
              <a:t>The amplitude of low-frequency fluctuation predicts levodopa treatment response in patients with Parkinson's disease</a:t>
            </a:r>
            <a:endParaRPr lang="zh-CN" altLang="en-US" sz="2800" b="1" dirty="0"/>
          </a:p>
        </p:txBody>
      </p:sp>
      <p:sp>
        <p:nvSpPr>
          <p:cNvPr id="13" name="文本框 12">
            <a:extLst>
              <a:ext uri="{FF2B5EF4-FFF2-40B4-BE49-F238E27FC236}">
                <a16:creationId xmlns:a16="http://schemas.microsoft.com/office/drawing/2014/main" id="{BC591CA2-39B0-BEAB-BFCB-C074F63F71E5}"/>
              </a:ext>
            </a:extLst>
          </p:cNvPr>
          <p:cNvSpPr txBox="1"/>
          <p:nvPr/>
        </p:nvSpPr>
        <p:spPr>
          <a:xfrm>
            <a:off x="977633" y="1683466"/>
            <a:ext cx="9884541" cy="3738780"/>
          </a:xfrm>
          <a:prstGeom prst="rect">
            <a:avLst/>
          </a:prstGeom>
          <a:noFill/>
        </p:spPr>
        <p:txBody>
          <a:bodyPr wrap="square" rtlCol="0">
            <a:spAutoFit/>
          </a:bodyPr>
          <a:lstStyle/>
          <a:p>
            <a:pPr marL="457200" indent="-457200">
              <a:lnSpc>
                <a:spcPct val="150000"/>
              </a:lnSpc>
              <a:buAutoNum type="arabicPeriod"/>
            </a:pPr>
            <a:r>
              <a:rPr lang="en-US" altLang="zh-CN" sz="2000" dirty="0"/>
              <a:t>ALFF</a:t>
            </a:r>
            <a:r>
              <a:rPr lang="zh-CN" altLang="en-US" sz="2000" dirty="0"/>
              <a:t>用于预测左旋多巴响应</a:t>
            </a:r>
            <a:endParaRPr lang="en-US" altLang="zh-CN" sz="2000" dirty="0"/>
          </a:p>
          <a:p>
            <a:pPr marL="457200" indent="-457200">
              <a:lnSpc>
                <a:spcPct val="150000"/>
              </a:lnSpc>
              <a:buAutoNum type="arabicPeriod"/>
            </a:pPr>
            <a:r>
              <a:rPr lang="en-US" altLang="zh-CN" sz="2000" dirty="0"/>
              <a:t>N=38</a:t>
            </a:r>
          </a:p>
          <a:p>
            <a:pPr marL="914400" lvl="1" indent="-457200">
              <a:lnSpc>
                <a:spcPct val="150000"/>
              </a:lnSpc>
              <a:buAutoNum type="arabicPeriod"/>
            </a:pPr>
            <a:r>
              <a:rPr lang="en-US" altLang="zh-CN" sz="2000" dirty="0"/>
              <a:t>UPDRS3</a:t>
            </a:r>
            <a:r>
              <a:rPr lang="zh-CN" altLang="en-US" sz="2000" dirty="0"/>
              <a:t>评估，根据</a:t>
            </a:r>
            <a:r>
              <a:rPr lang="en-US" altLang="zh-CN" sz="2000" dirty="0"/>
              <a:t>50%</a:t>
            </a:r>
            <a:r>
              <a:rPr lang="zh-CN" altLang="en-US" sz="2000" dirty="0"/>
              <a:t>改善率阈值分为两组</a:t>
            </a:r>
            <a:r>
              <a:rPr lang="en-US" altLang="zh-CN" sz="2000" dirty="0"/>
              <a:t>(moderate(N=21)/superior(N=17))</a:t>
            </a:r>
          </a:p>
          <a:p>
            <a:pPr marL="914400" lvl="1" indent="-457200">
              <a:lnSpc>
                <a:spcPct val="150000"/>
              </a:lnSpc>
              <a:buAutoNum type="arabicPeriod"/>
            </a:pPr>
            <a:r>
              <a:rPr lang="zh-CN" altLang="en-US" sz="2000" dirty="0"/>
              <a:t>两组在年龄、病程、用药时长、左旋多巴等效剂量、</a:t>
            </a:r>
            <a:r>
              <a:rPr lang="en-US" altLang="zh-CN" sz="2000" dirty="0"/>
              <a:t>OFF</a:t>
            </a:r>
            <a:r>
              <a:rPr lang="zh-CN" altLang="en-US" sz="2000" dirty="0"/>
              <a:t>状态</a:t>
            </a:r>
            <a:r>
              <a:rPr lang="en-US" altLang="zh-CN" sz="2000" dirty="0"/>
              <a:t>U3</a:t>
            </a:r>
            <a:r>
              <a:rPr lang="zh-CN" altLang="en-US" sz="2000" dirty="0"/>
              <a:t>、</a:t>
            </a:r>
            <a:r>
              <a:rPr lang="en-US" altLang="zh-CN" sz="2000" dirty="0"/>
              <a:t>HAMA</a:t>
            </a:r>
            <a:r>
              <a:rPr lang="zh-CN" altLang="en-US" sz="2000" dirty="0"/>
              <a:t>、</a:t>
            </a:r>
            <a:r>
              <a:rPr lang="en-US" altLang="zh-CN" sz="2000" dirty="0"/>
              <a:t>HDRS</a:t>
            </a:r>
            <a:r>
              <a:rPr lang="zh-CN" altLang="en-US" sz="2000" dirty="0"/>
              <a:t>、</a:t>
            </a:r>
            <a:r>
              <a:rPr lang="en-US" altLang="zh-CN" sz="2000" dirty="0"/>
              <a:t>MMSE</a:t>
            </a:r>
            <a:r>
              <a:rPr lang="zh-CN" altLang="en-US" sz="2000" dirty="0"/>
              <a:t>、</a:t>
            </a:r>
            <a:r>
              <a:rPr lang="en-US" altLang="zh-CN" sz="2000" dirty="0"/>
              <a:t>MoCA</a:t>
            </a:r>
            <a:r>
              <a:rPr lang="zh-CN" altLang="en-US" sz="2000" dirty="0"/>
              <a:t>评分上无显著差异，在</a:t>
            </a:r>
            <a:r>
              <a:rPr lang="en-US" altLang="zh-CN" sz="2000" dirty="0"/>
              <a:t>ON</a:t>
            </a:r>
            <a:r>
              <a:rPr lang="zh-CN" altLang="en-US" sz="2000" dirty="0"/>
              <a:t>状态</a:t>
            </a:r>
            <a:r>
              <a:rPr lang="en-US" altLang="zh-CN" sz="2000" dirty="0"/>
              <a:t>U3</a:t>
            </a:r>
            <a:r>
              <a:rPr lang="zh-CN" altLang="en-US" sz="2000" dirty="0"/>
              <a:t>评分存在显著差异</a:t>
            </a:r>
            <a:endParaRPr lang="en-US" altLang="zh-CN" sz="2000" dirty="0"/>
          </a:p>
          <a:p>
            <a:pPr marL="914400" lvl="1" indent="-457200">
              <a:lnSpc>
                <a:spcPct val="150000"/>
              </a:lnSpc>
              <a:buAutoNum type="arabicPeriod"/>
            </a:pPr>
            <a:r>
              <a:rPr lang="zh-CN" altLang="en-US" sz="2000" dirty="0"/>
              <a:t>通过</a:t>
            </a:r>
            <a:r>
              <a:rPr lang="en-US" altLang="zh-CN" sz="2000" dirty="0"/>
              <a:t>U2</a:t>
            </a:r>
            <a:r>
              <a:rPr lang="zh-CN" altLang="en-US" sz="2000" dirty="0"/>
              <a:t>及</a:t>
            </a:r>
            <a:r>
              <a:rPr lang="en-US" altLang="zh-CN" sz="2000" dirty="0"/>
              <a:t>U3</a:t>
            </a:r>
            <a:r>
              <a:rPr lang="zh-CN" altLang="en-US" sz="2000" dirty="0"/>
              <a:t>评分计算</a:t>
            </a:r>
            <a:r>
              <a:rPr lang="en-US" altLang="zh-CN" sz="2000" dirty="0"/>
              <a:t>PD</a:t>
            </a:r>
            <a:r>
              <a:rPr lang="zh-CN" altLang="en-US" sz="2000" dirty="0"/>
              <a:t>亚型 </a:t>
            </a:r>
            <a:r>
              <a:rPr lang="en-US" altLang="zh-CN" sz="2000" dirty="0"/>
              <a:t>TD/PIGD</a:t>
            </a:r>
          </a:p>
          <a:p>
            <a:pPr marL="914400" lvl="1" indent="-457200">
              <a:lnSpc>
                <a:spcPct val="150000"/>
              </a:lnSpc>
              <a:buAutoNum type="arabicPeriod"/>
            </a:pPr>
            <a:r>
              <a:rPr lang="zh-CN" altLang="en-US" sz="2000" dirty="0"/>
              <a:t>通过</a:t>
            </a:r>
            <a:r>
              <a:rPr lang="en-US" altLang="zh-CN" sz="2000" dirty="0"/>
              <a:t>fMRI</a:t>
            </a:r>
            <a:r>
              <a:rPr lang="zh-CN" altLang="en-US" sz="2000" dirty="0"/>
              <a:t>计算</a:t>
            </a:r>
            <a:r>
              <a:rPr lang="en-US" altLang="zh-CN" sz="2000" dirty="0"/>
              <a:t>ALFF</a:t>
            </a:r>
            <a:r>
              <a:rPr lang="zh-CN" altLang="en-US" sz="2000" dirty="0"/>
              <a:t>作为预测特征</a:t>
            </a:r>
            <a:endParaRPr lang="en-US" altLang="zh-CN" sz="2000" dirty="0"/>
          </a:p>
          <a:p>
            <a:pPr marL="1371600" lvl="2" indent="-457200">
              <a:lnSpc>
                <a:spcPct val="150000"/>
              </a:lnSpc>
              <a:buAutoNum type="arabicPeriod"/>
            </a:pPr>
            <a:r>
              <a:rPr lang="zh-CN" altLang="en-US" sz="2000" dirty="0"/>
              <a:t>取</a:t>
            </a:r>
            <a:r>
              <a:rPr lang="en-US" altLang="zh-CN" sz="2000" dirty="0"/>
              <a:t>&gt;0.2</a:t>
            </a:r>
            <a:r>
              <a:rPr lang="zh-CN" altLang="en-US" sz="2000" dirty="0"/>
              <a:t>的</a:t>
            </a:r>
            <a:r>
              <a:rPr lang="en-US" altLang="zh-CN" sz="2000" dirty="0"/>
              <a:t>50740</a:t>
            </a:r>
            <a:r>
              <a:rPr lang="zh-CN" altLang="en-US" sz="2000" dirty="0"/>
              <a:t>个体素通过</a:t>
            </a:r>
            <a:r>
              <a:rPr lang="en-US" altLang="zh-CN" sz="2000" dirty="0"/>
              <a:t>PCA</a:t>
            </a:r>
            <a:r>
              <a:rPr lang="zh-CN" altLang="en-US" sz="2000" dirty="0"/>
              <a:t>保留</a:t>
            </a:r>
            <a:r>
              <a:rPr lang="en-US" altLang="zh-CN" sz="2000" dirty="0"/>
              <a:t>90%</a:t>
            </a:r>
            <a:r>
              <a:rPr lang="zh-CN" altLang="en-US" sz="2000" dirty="0"/>
              <a:t>信息</a:t>
            </a:r>
            <a:endParaRPr lang="en-US" altLang="zh-CN" sz="2000" dirty="0"/>
          </a:p>
        </p:txBody>
      </p:sp>
      <p:sp>
        <p:nvSpPr>
          <p:cNvPr id="15" name="文本框 14">
            <a:extLst>
              <a:ext uri="{FF2B5EF4-FFF2-40B4-BE49-F238E27FC236}">
                <a16:creationId xmlns:a16="http://schemas.microsoft.com/office/drawing/2014/main" id="{CFE2B45E-36E1-1075-0175-1345E3B5FCF7}"/>
              </a:ext>
            </a:extLst>
          </p:cNvPr>
          <p:cNvSpPr txBox="1"/>
          <p:nvPr/>
        </p:nvSpPr>
        <p:spPr>
          <a:xfrm>
            <a:off x="10264527" y="6267526"/>
            <a:ext cx="2015543" cy="523220"/>
          </a:xfrm>
          <a:prstGeom prst="rect">
            <a:avLst/>
          </a:prstGeom>
          <a:noFill/>
        </p:spPr>
        <p:txBody>
          <a:bodyPr wrap="square" rtlCol="0">
            <a:spAutoFit/>
          </a:bodyPr>
          <a:lstStyle/>
          <a:p>
            <a:r>
              <a:rPr lang="en-US" altLang="zh-CN" sz="2800" b="1" dirty="0"/>
              <a:t>Prediction</a:t>
            </a:r>
            <a:endParaRPr lang="zh-CN" altLang="en-US" sz="2800" b="1" dirty="0"/>
          </a:p>
        </p:txBody>
      </p:sp>
    </p:spTree>
    <p:extLst>
      <p:ext uri="{BB962C8B-B14F-4D97-AF65-F5344CB8AC3E}">
        <p14:creationId xmlns:p14="http://schemas.microsoft.com/office/powerpoint/2010/main" val="202876310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422</TotalTime>
  <Words>4407</Words>
  <Application>Microsoft Office PowerPoint</Application>
  <PresentationFormat>宽屏</PresentationFormat>
  <Paragraphs>358</Paragraphs>
  <Slides>44</Slides>
  <Notes>0</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44</vt:i4>
      </vt:variant>
    </vt:vector>
  </HeadingPairs>
  <TitlesOfParts>
    <vt:vector size="51" baseType="lpstr">
      <vt:lpstr>等线</vt:lpstr>
      <vt:lpstr>等线 Light</vt:lpstr>
      <vt:lpstr>Arial</vt:lpstr>
      <vt:lpstr>Calibri</vt:lpstr>
      <vt:lpstr>Calibri Light</vt:lpstr>
      <vt:lpstr>Office 主题​​</vt:lpstr>
      <vt:lpstr>Office Theme</vt:lpstr>
      <vt:lpstr>Levodopa response clinical prediction: How much could we learn from neuroimaging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Junyi Yan</dc:creator>
  <cp:lastModifiedBy>Junyi Yan</cp:lastModifiedBy>
  <cp:revision>175</cp:revision>
  <dcterms:created xsi:type="dcterms:W3CDTF">2023-01-16T01:37:39Z</dcterms:created>
  <dcterms:modified xsi:type="dcterms:W3CDTF">2023-01-16T08:39:50Z</dcterms:modified>
</cp:coreProperties>
</file>

<file path=docProps/thumbnail.jpeg>
</file>